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2" r:id="rId2"/>
    <p:sldId id="300" r:id="rId3"/>
    <p:sldId id="292" r:id="rId4"/>
    <p:sldId id="279" r:id="rId5"/>
    <p:sldId id="301" r:id="rId6"/>
    <p:sldId id="302" r:id="rId7"/>
    <p:sldId id="303" r:id="rId8"/>
    <p:sldId id="304" r:id="rId9"/>
    <p:sldId id="306" r:id="rId10"/>
    <p:sldId id="307" r:id="rId11"/>
    <p:sldId id="308" r:id="rId12"/>
    <p:sldId id="309" r:id="rId13"/>
    <p:sldId id="310" r:id="rId14"/>
    <p:sldId id="305" r:id="rId15"/>
    <p:sldId id="276" r:id="rId16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AEF"/>
    <a:srgbClr val="0099FF"/>
    <a:srgbClr val="000000"/>
    <a:srgbClr val="5B9BD5"/>
    <a:srgbClr val="CCECFF"/>
    <a:srgbClr val="00B0F0"/>
    <a:srgbClr val="FFFFFF"/>
    <a:srgbClr val="1BB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85" autoAdjust="0"/>
  </p:normalViewPr>
  <p:slideViewPr>
    <p:cSldViewPr snapToGrid="0">
      <p:cViewPr varScale="1">
        <p:scale>
          <a:sx n="108" d="100"/>
          <a:sy n="108" d="100"/>
        </p:scale>
        <p:origin x="10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4088843-99DC-4BF1-888B-FEBF19B871C3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81EDD23-FF96-40F0-B156-59E549B926B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b="1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На внегородских территориях охват программами дополнительного образования за 2019 год вырос более чем в 2 раза</a:t>
            </a:r>
            <a:r>
              <a:rPr lang="ru-RU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 и составил 680 зачислений. </a:t>
            </a:r>
          </a:p>
          <a:p>
            <a:r>
              <a:rPr lang="ru-RU" b="1" smtClean="0"/>
              <a:t>По программам естественнонаучной и технической направленности </a:t>
            </a:r>
            <a:r>
              <a:rPr lang="ru-RU" smtClean="0"/>
              <a:t> в 2018-2019 учебном году охват составил 1418 детей, </a:t>
            </a:r>
            <a:r>
              <a:rPr lang="ru-RU" b="1" smtClean="0"/>
              <a:t>на</a:t>
            </a:r>
            <a:r>
              <a:rPr lang="ru-RU" smtClean="0"/>
              <a:t> </a:t>
            </a:r>
            <a:r>
              <a:rPr lang="ru-RU" b="1" smtClean="0"/>
              <a:t>конец декабря 2019 года охват составил 2290 детей (прирост охвата – 5%).</a:t>
            </a:r>
            <a:r>
              <a:rPr lang="ru-RU" smtClean="0"/>
              <a:t> </a:t>
            </a: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026802B-3600-47AF-B842-40DE36897BAF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Обновление содержания образования в программах предпрофессиональной подготовки (медицинский класс,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IT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-класс)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Внедрение финансовой грамотности, развитие шахматного образования</a:t>
            </a:r>
            <a:endParaRPr 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E4B4FA-1B92-43D5-823A-84E2DC9D310F}" type="slidenum">
              <a:rPr lang="ru-RU" altLang="ru-RU"/>
              <a:pPr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Обновление содержания образования в программах предпрофессиональной подготовки (медицинский класс,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IT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-класс)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Внедрение финансовой грамотности, развитие шахматного образования</a:t>
            </a:r>
            <a:endParaRPr 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E4B4FA-1B92-43D5-823A-84E2DC9D310F}" type="slidenum">
              <a:rPr lang="ru-RU" altLang="ru-RU"/>
              <a:pPr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Обновление содержания образования в программах предпрофессиональной подготовки (медицинский класс,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IT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-класс)</a:t>
            </a:r>
          </a:p>
          <a:p>
            <a:pPr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Внедрение финансовой грамотности, развитие шахматного образования</a:t>
            </a:r>
            <a:endParaRPr 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E4B4FA-1B92-43D5-823A-84E2DC9D310F}" type="slidenum">
              <a:rPr lang="ru-RU" altLang="ru-RU"/>
              <a:pPr/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Название проекта «500+» отражает задачу достижения функциональной грамотности в каждой школе, то есть достижение школой уровня подготовки учеников, соответствующего баллам выше 500 по шкале PISA.</a:t>
            </a: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9B10F8-BAF5-40B5-8835-D18695977541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B881BC-0EBF-4F89-99BD-04997B2CCFF3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5D578F-B883-4987-98C9-CFCA62143532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16A4F5-70B6-4403-9E30-30B2851F9965}" type="slidenum">
              <a:rPr lang="ru-RU" altLang="ru-RU">
                <a:solidFill>
                  <a:srgbClr val="000000"/>
                </a:solidFill>
              </a:rPr>
              <a:pPr/>
              <a:t>7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150DBF-2584-4E94-B119-6B232ABBB7AF}" type="slidenum">
              <a:rPr lang="ru-RU" altLang="ru-RU">
                <a:solidFill>
                  <a:srgbClr val="000000"/>
                </a:solidFill>
              </a:rPr>
              <a:pPr/>
              <a:t>8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Название проекта «500+» отражает задачу достижения функциональной грамотности в каждой школе, то есть достижение школой уровня подготовки учеников, соответствующего баллам выше 500 по шкале PISA.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6ACE1B-6CF3-4D39-B249-C7CB9CF8718D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Название проекта «500+» отражает задачу достижения функциональной грамотности в каждой школе, то есть достижение школой уровня подготовки учеников, соответствующего баллам выше 500 по шкале PISA.</a:t>
            </a: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2DEDB9F-0CF9-4206-BC58-04C2D762EB57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Название проекта «500+» отражает задачу достижения функциональной грамотности в каждой школе, то есть достижение школой уровня подготовки учеников, соответствующего баллам выше 500 по шкале PISA.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5250C9-BEE1-4269-8303-411DD257EE1B}" type="slidenum">
              <a:rPr lang="ru-RU" altLang="ru-RU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97DC-9EDF-4F2C-BA36-0FEA0DA4EAA8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74229-EA7A-4272-A149-588E3494B6B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61074-CC8B-4734-A05F-37B18DD62C46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5FDB1-AFAE-4FAE-A21A-D2928899272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5F9F9-D89A-4FDA-A5AA-A42B872784B9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3A8F8-4B1F-420E-90F7-0789A0CE244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BB81C-976E-41C8-9FF8-F638C9E9A254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DDFC3-858C-46AB-9573-266A1946219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FC09-6B9E-4031-8819-5835C6705D0E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B1EB2-CBB0-406E-B8CA-E865493B4F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8539-A2F7-4C6A-9F61-9AF7576499D4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410B2-82A4-4EA6-8A9A-86770F5EB83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AD8FF-6198-421B-BB1E-37FDA55DE551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34BE2-046B-4D3B-9DC9-3DECD65922E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97C1-D4A7-4617-BEB6-9EC092509CC2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13088-C31B-458F-B77E-E92C393227B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3C5D7-A2E7-4932-89DC-C55499349DB2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A5F87-7F36-4818-AC05-9909C9018CC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C489-D894-4D57-B250-3CC746519D40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EBF85-56DF-45C7-B206-76F8ACEDA12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3B62A-8049-4E39-8106-29341CED6CFB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F4170-6CD8-469C-A5B7-4D050CBC2F0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021230-23A2-41EA-90B3-12D4BBD2286D}" type="datetimeFigureOut">
              <a:rPr lang="ru-RU"/>
              <a:pPr>
                <a:defRPr/>
              </a:pPr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59C37A4-5CE7-494C-BD00-5AD438D6858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3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49313"/>
            <a:ext cx="9144000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275" y="915988"/>
            <a:ext cx="6999288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 ЗАТО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Северск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7863" y="1754188"/>
            <a:ext cx="6858000" cy="1057275"/>
          </a:xfrm>
        </p:spPr>
        <p:txBody>
          <a:bodyPr rtlCol="0">
            <a:noAutofit/>
          </a:bodyPr>
          <a:lstStyle/>
          <a:p>
            <a:pPr algn="l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Оценка качества общего образования в общеобразовательных организациях ЗАТО Северск на основе практики международных исследований качества образования обучающихся</a:t>
            </a:r>
            <a:endParaRPr lang="ru-RU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8149137" y="1171231"/>
            <a:ext cx="784913" cy="754724"/>
          </a:xfrm>
          <a:prstGeom prst="rect">
            <a:avLst/>
          </a:prstGeom>
          <a:ln>
            <a:noFill/>
          </a:ln>
          <a:effectLst>
            <a:glow rad="317500">
              <a:schemeClr val="bg1">
                <a:alpha val="25000"/>
              </a:schemeClr>
            </a:glow>
            <a:outerShdw blurRad="215900" dist="63500" dir="4320000" sx="101000" sy="101000" algn="tl" rotWithShape="0">
              <a:schemeClr val="bg1">
                <a:alpha val="78000"/>
              </a:schemeClr>
            </a:outerShdw>
            <a:softEdge rad="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284163" y="4984750"/>
            <a:ext cx="202565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СЕВЕРСК, 2020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142875" y="5284788"/>
            <a:ext cx="2306638" cy="5889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405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endParaRPr lang="ru-RU" sz="405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09813" y="3981450"/>
            <a:ext cx="4530725" cy="9572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Ковалева Лариса Юрьевна</a:t>
            </a:r>
          </a:p>
          <a:p>
            <a:pPr eaLnBrk="1" hangingPunct="1">
              <a:defRPr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начальник  отдела развития образования, мониторинга и защиты прав детей Управления образования</a:t>
            </a:r>
          </a:p>
          <a:p>
            <a:pPr eaLnBrk="1" hangingPunct="1">
              <a:defRPr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ЗАТО Северск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Группа 5"/>
          <p:cNvGrpSpPr>
            <a:grpSpLocks/>
          </p:cNvGrpSpPr>
          <p:nvPr/>
        </p:nvGrpSpPr>
        <p:grpSpPr bwMode="auto">
          <a:xfrm>
            <a:off x="-6350" y="857250"/>
            <a:ext cx="9580563" cy="6000750"/>
            <a:chOff x="-1" y="-130631"/>
            <a:chExt cx="12773026" cy="7242625"/>
          </a:xfrm>
        </p:grpSpPr>
        <p:pic>
          <p:nvPicPr>
            <p:cNvPr id="19471" name="Рисунок 14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1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8" name="Скругленный прямоугольник 147"/>
            <p:cNvSpPr/>
            <p:nvPr/>
          </p:nvSpPr>
          <p:spPr>
            <a:xfrm rot="16200000">
              <a:off x="3135585" y="-2525446"/>
              <a:ext cx="7242625" cy="12032254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sp>
        <p:nvSpPr>
          <p:cNvPr id="13" name="Подзаголовок 2"/>
          <p:cNvSpPr txBox="1">
            <a:spLocks/>
          </p:cNvSpPr>
          <p:nvPr/>
        </p:nvSpPr>
        <p:spPr>
          <a:xfrm>
            <a:off x="4100513" y="1476375"/>
            <a:ext cx="5043487" cy="687388"/>
          </a:xfrm>
          <a:prstGeom prst="rect">
            <a:avLst/>
          </a:prstGeom>
          <a:solidFill>
            <a:srgbClr val="77CAEF"/>
          </a:solid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Международные исследования качества подготовки обучающихся</a:t>
            </a:r>
            <a:endParaRPr lang="ru-RU" sz="21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857250"/>
            <a:ext cx="9144000" cy="5159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 число 10 ведущих стран мира </a:t>
            </a:r>
            <a:b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образования: обновление содержания образования </a:t>
            </a:r>
            <a:endParaRPr lang="ru-RU" sz="105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64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8347075" y="903288"/>
            <a:ext cx="4270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5" name="Rectangle 2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9466" name="Прямоугольник 6"/>
          <p:cNvSpPr>
            <a:spLocks noChangeArrowheads="1"/>
          </p:cNvSpPr>
          <p:nvPr/>
        </p:nvSpPr>
        <p:spPr bwMode="auto">
          <a:xfrm>
            <a:off x="176213" y="1560513"/>
            <a:ext cx="3024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b="1">
                <a:solidFill>
                  <a:srgbClr val="1F4E79"/>
                </a:solidFill>
                <a:latin typeface="Calibri" pitchFamily="34" charset="0"/>
              </a:rPr>
              <a:t>Резильентные школы</a:t>
            </a:r>
          </a:p>
        </p:txBody>
      </p:sp>
      <p:sp>
        <p:nvSpPr>
          <p:cNvPr id="19467" name="Прямоугольник 8"/>
          <p:cNvSpPr>
            <a:spLocks noChangeArrowheads="1"/>
          </p:cNvSpPr>
          <p:nvPr/>
        </p:nvSpPr>
        <p:spPr bwMode="auto">
          <a:xfrm>
            <a:off x="325438" y="2163763"/>
            <a:ext cx="88185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 b="1">
                <a:solidFill>
                  <a:srgbClr val="1F4E79"/>
                </a:solidFill>
                <a:latin typeface="Calibri" pitchFamily="34" charset="0"/>
              </a:rPr>
              <a:t>Резильентными образовательными организациями являются те, что лучше справляются с негативными социально-экономическими факторами:</a:t>
            </a:r>
          </a:p>
          <a:p>
            <a:pPr eaLnBrk="1" hangingPunct="1"/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школы, в которых обучается не менее 30% учащихся, принадлежащих нижнему квартилю индекса социально-экономического и культурного статуса </a:t>
            </a:r>
            <a:r>
              <a:rPr lang="en-US" sz="2400">
                <a:solidFill>
                  <a:srgbClr val="1F4E79"/>
                </a:solidFill>
                <a:latin typeface="Calibri" pitchFamily="34" charset="0"/>
              </a:rPr>
              <a:t>ESCS</a:t>
            </a: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 (высокая концентрация потенциально неуспешных школьников), </a:t>
            </a:r>
          </a:p>
          <a:p>
            <a:pPr eaLnBrk="1" hangingPunct="1"/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и при этом не менее 10% учащихся проявляют резильентность: будучи представителями нижнего квартиля </a:t>
            </a:r>
            <a:r>
              <a:rPr lang="en-US" sz="2400">
                <a:solidFill>
                  <a:srgbClr val="1F4E79"/>
                </a:solidFill>
                <a:latin typeface="Calibri" pitchFamily="34" charset="0"/>
              </a:rPr>
              <a:t>ESCS</a:t>
            </a: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, достигают уровня 3 и выше по шкале </a:t>
            </a:r>
            <a:r>
              <a:rPr lang="en-US" sz="2400">
                <a:solidFill>
                  <a:srgbClr val="1F4E79"/>
                </a:solidFill>
                <a:latin typeface="Calibri" pitchFamily="34" charset="0"/>
              </a:rPr>
              <a:t>PISA</a:t>
            </a: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 по всем трем исследуемым видам грамотности. </a:t>
            </a:r>
          </a:p>
          <a:p>
            <a:pPr eaLnBrk="1" hangingPunct="1"/>
            <a:endParaRPr lang="ru-RU" sz="2400">
              <a:solidFill>
                <a:srgbClr val="1F4E79"/>
              </a:solidFill>
              <a:latin typeface="Calibri" pitchFamily="34" charset="0"/>
            </a:endParaRPr>
          </a:p>
        </p:txBody>
      </p:sp>
      <p:pic>
        <p:nvPicPr>
          <p:cNvPr id="19468" name="Рисунок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313" y="4897438"/>
            <a:ext cx="24606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9" name="Рисунок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3" y="3468688"/>
            <a:ext cx="2444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Итоги первого этапа исследования качества образования по модели PIS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420" y="1459148"/>
            <a:ext cx="1055821" cy="759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Группа 5"/>
          <p:cNvGrpSpPr>
            <a:grpSpLocks/>
          </p:cNvGrpSpPr>
          <p:nvPr/>
        </p:nvGrpSpPr>
        <p:grpSpPr bwMode="auto">
          <a:xfrm>
            <a:off x="0" y="1087438"/>
            <a:ext cx="9580563" cy="6000750"/>
            <a:chOff x="-1" y="-130630"/>
            <a:chExt cx="12773026" cy="7242625"/>
          </a:xfrm>
        </p:grpSpPr>
        <p:pic>
          <p:nvPicPr>
            <p:cNvPr id="21548" name="Рисунок 14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1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8" name="Скругленный прямоугольник 147"/>
            <p:cNvSpPr/>
            <p:nvPr/>
          </p:nvSpPr>
          <p:spPr>
            <a:xfrm rot="16200000">
              <a:off x="3135585" y="-2525445"/>
              <a:ext cx="7242625" cy="12032254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sp>
        <p:nvSpPr>
          <p:cNvPr id="13" name="Подзаголовок 2"/>
          <p:cNvSpPr txBox="1">
            <a:spLocks/>
          </p:cNvSpPr>
          <p:nvPr/>
        </p:nvSpPr>
        <p:spPr>
          <a:xfrm>
            <a:off x="4100513" y="1476375"/>
            <a:ext cx="5043487" cy="687388"/>
          </a:xfrm>
          <a:prstGeom prst="rect">
            <a:avLst/>
          </a:prstGeom>
          <a:solidFill>
            <a:srgbClr val="77CAEF"/>
          </a:solid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Международные исследования качества подготовки обучающихся</a:t>
            </a:r>
            <a:endParaRPr lang="ru-RU" sz="21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857250"/>
            <a:ext cx="9144000" cy="5159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 число 10 ведущих стран мира </a:t>
            </a:r>
            <a:b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образования: обновление содержания образования </a:t>
            </a:r>
            <a:endParaRPr lang="ru-RU" sz="105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12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8347075" y="903288"/>
            <a:ext cx="4270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Rectangle 2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21514" name="Прямоугольник 6"/>
          <p:cNvSpPr>
            <a:spLocks noChangeArrowheads="1"/>
          </p:cNvSpPr>
          <p:nvPr/>
        </p:nvSpPr>
        <p:spPr bwMode="auto">
          <a:xfrm>
            <a:off x="176213" y="1560513"/>
            <a:ext cx="3024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b="1">
                <a:solidFill>
                  <a:srgbClr val="1F4E79"/>
                </a:solidFill>
                <a:latin typeface="Calibri" pitchFamily="34" charset="0"/>
              </a:rPr>
              <a:t>Резильентные школы</a:t>
            </a:r>
          </a:p>
        </p:txBody>
      </p:sp>
      <p:pic>
        <p:nvPicPr>
          <p:cNvPr id="23" name="Picture 2" descr="Итоги первого этапа исследования качества образования по модели PIS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420" y="1459148"/>
            <a:ext cx="1055821" cy="759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6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ru-RU"/>
          </a:p>
        </p:txBody>
      </p:sp>
      <p:grpSp>
        <p:nvGrpSpPr>
          <p:cNvPr id="21517" name="Group 56671"/>
          <p:cNvGrpSpPr>
            <a:grpSpLocks/>
          </p:cNvGrpSpPr>
          <p:nvPr/>
        </p:nvGrpSpPr>
        <p:grpSpPr bwMode="auto">
          <a:xfrm>
            <a:off x="2947988" y="2614613"/>
            <a:ext cx="4875212" cy="2393950"/>
            <a:chOff x="0" y="0"/>
            <a:chExt cx="51590" cy="24408"/>
          </a:xfrm>
        </p:grpSpPr>
        <p:sp>
          <p:nvSpPr>
            <p:cNvPr id="21519" name="Rectangle 3445"/>
            <p:cNvSpPr>
              <a:spLocks noChangeArrowheads="1"/>
            </p:cNvSpPr>
            <p:nvPr/>
          </p:nvSpPr>
          <p:spPr bwMode="auto">
            <a:xfrm>
              <a:off x="45784" y="22523"/>
              <a:ext cx="426" cy="18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0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endParaRPr lang="en-US" altLang="ru-RU"/>
            </a:p>
          </p:txBody>
        </p:sp>
        <p:sp>
          <p:nvSpPr>
            <p:cNvPr id="21520" name="Shape 3473"/>
            <p:cNvSpPr>
              <a:spLocks/>
            </p:cNvSpPr>
            <p:nvPr/>
          </p:nvSpPr>
          <p:spPr bwMode="auto">
            <a:xfrm>
              <a:off x="14363" y="5200"/>
              <a:ext cx="6941" cy="8287"/>
            </a:xfrm>
            <a:custGeom>
              <a:avLst/>
              <a:gdLst>
                <a:gd name="T0" fmla="*/ 4045 w 694055"/>
                <a:gd name="T1" fmla="*/ 0 h 828675"/>
                <a:gd name="T2" fmla="*/ 4509 w 694055"/>
                <a:gd name="T3" fmla="*/ 241 h 828675"/>
                <a:gd name="T4" fmla="*/ 4960 w 694055"/>
                <a:gd name="T5" fmla="*/ 508 h 828675"/>
                <a:gd name="T6" fmla="*/ 5391 w 694055"/>
                <a:gd name="T7" fmla="*/ 800 h 828675"/>
                <a:gd name="T8" fmla="*/ 5811 w 694055"/>
                <a:gd name="T9" fmla="*/ 1118 h 828675"/>
                <a:gd name="T10" fmla="*/ 6204 w 694055"/>
                <a:gd name="T11" fmla="*/ 1461 h 828675"/>
                <a:gd name="T12" fmla="*/ 6585 w 694055"/>
                <a:gd name="T13" fmla="*/ 1823 h 828675"/>
                <a:gd name="T14" fmla="*/ 6941 w 694055"/>
                <a:gd name="T15" fmla="*/ 2210 h 828675"/>
                <a:gd name="T16" fmla="*/ 0 w 694055"/>
                <a:gd name="T17" fmla="*/ 8287 h 828675"/>
                <a:gd name="T18" fmla="*/ 4045 w 694055"/>
                <a:gd name="T19" fmla="*/ 0 h 8286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4055"/>
                <a:gd name="T31" fmla="*/ 0 h 828675"/>
                <a:gd name="T32" fmla="*/ 694055 w 694055"/>
                <a:gd name="T33" fmla="*/ 828675 h 8286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4055" h="828675">
                  <a:moveTo>
                    <a:pt x="404495" y="0"/>
                  </a:moveTo>
                  <a:lnTo>
                    <a:pt x="450850" y="24130"/>
                  </a:lnTo>
                  <a:lnTo>
                    <a:pt x="495935" y="50800"/>
                  </a:lnTo>
                  <a:lnTo>
                    <a:pt x="539115" y="80010"/>
                  </a:lnTo>
                  <a:lnTo>
                    <a:pt x="581025" y="111760"/>
                  </a:lnTo>
                  <a:lnTo>
                    <a:pt x="620395" y="146050"/>
                  </a:lnTo>
                  <a:lnTo>
                    <a:pt x="658495" y="182245"/>
                  </a:lnTo>
                  <a:lnTo>
                    <a:pt x="694055" y="220980"/>
                  </a:lnTo>
                  <a:lnTo>
                    <a:pt x="0" y="828675"/>
                  </a:lnTo>
                  <a:lnTo>
                    <a:pt x="404495" y="0"/>
                  </a:lnTo>
                  <a:close/>
                </a:path>
              </a:pathLst>
            </a:custGeom>
            <a:solidFill>
              <a:srgbClr val="4AACC5"/>
            </a:solidFill>
            <a:ln w="0" cap="rnd">
              <a:noFill/>
              <a:miter lim="127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1" name="Shape 3474"/>
            <p:cNvSpPr>
              <a:spLocks/>
            </p:cNvSpPr>
            <p:nvPr/>
          </p:nvSpPr>
          <p:spPr bwMode="auto">
            <a:xfrm>
              <a:off x="14363" y="5200"/>
              <a:ext cx="6941" cy="8287"/>
            </a:xfrm>
            <a:custGeom>
              <a:avLst/>
              <a:gdLst>
                <a:gd name="T0" fmla="*/ 4045 w 694055"/>
                <a:gd name="T1" fmla="*/ 0 h 828675"/>
                <a:gd name="T2" fmla="*/ 4509 w 694055"/>
                <a:gd name="T3" fmla="*/ 241 h 828675"/>
                <a:gd name="T4" fmla="*/ 4960 w 694055"/>
                <a:gd name="T5" fmla="*/ 508 h 828675"/>
                <a:gd name="T6" fmla="*/ 5391 w 694055"/>
                <a:gd name="T7" fmla="*/ 800 h 828675"/>
                <a:gd name="T8" fmla="*/ 5811 w 694055"/>
                <a:gd name="T9" fmla="*/ 1118 h 828675"/>
                <a:gd name="T10" fmla="*/ 6204 w 694055"/>
                <a:gd name="T11" fmla="*/ 1461 h 828675"/>
                <a:gd name="T12" fmla="*/ 6585 w 694055"/>
                <a:gd name="T13" fmla="*/ 1823 h 828675"/>
                <a:gd name="T14" fmla="*/ 6941 w 694055"/>
                <a:gd name="T15" fmla="*/ 2210 h 828675"/>
                <a:gd name="T16" fmla="*/ 0 w 694055"/>
                <a:gd name="T17" fmla="*/ 8287 h 828675"/>
                <a:gd name="T18" fmla="*/ 4045 w 694055"/>
                <a:gd name="T19" fmla="*/ 0 h 82867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4055"/>
                <a:gd name="T31" fmla="*/ 0 h 828675"/>
                <a:gd name="T32" fmla="*/ 694055 w 694055"/>
                <a:gd name="T33" fmla="*/ 828675 h 82867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4055" h="828675">
                  <a:moveTo>
                    <a:pt x="404495" y="0"/>
                  </a:moveTo>
                  <a:lnTo>
                    <a:pt x="450850" y="24130"/>
                  </a:lnTo>
                  <a:lnTo>
                    <a:pt x="495935" y="50800"/>
                  </a:lnTo>
                  <a:lnTo>
                    <a:pt x="539115" y="80010"/>
                  </a:lnTo>
                  <a:lnTo>
                    <a:pt x="581025" y="111760"/>
                  </a:lnTo>
                  <a:lnTo>
                    <a:pt x="620395" y="146050"/>
                  </a:lnTo>
                  <a:lnTo>
                    <a:pt x="658495" y="182245"/>
                  </a:lnTo>
                  <a:lnTo>
                    <a:pt x="694055" y="220980"/>
                  </a:lnTo>
                  <a:lnTo>
                    <a:pt x="0" y="828675"/>
                  </a:lnTo>
                  <a:lnTo>
                    <a:pt x="404495" y="0"/>
                  </a:lnTo>
                  <a:close/>
                </a:path>
              </a:pathLst>
            </a:custGeom>
            <a:noFill/>
            <a:ln w="1905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2" name="Shape 3475"/>
            <p:cNvSpPr>
              <a:spLocks/>
            </p:cNvSpPr>
            <p:nvPr/>
          </p:nvSpPr>
          <p:spPr bwMode="auto">
            <a:xfrm>
              <a:off x="14363" y="7410"/>
              <a:ext cx="9227" cy="14694"/>
            </a:xfrm>
            <a:custGeom>
              <a:avLst/>
              <a:gdLst>
                <a:gd name="T0" fmla="*/ 6941 w 922655"/>
                <a:gd name="T1" fmla="*/ 0 h 1469389"/>
                <a:gd name="T2" fmla="*/ 7246 w 922655"/>
                <a:gd name="T3" fmla="*/ 368 h 1469389"/>
                <a:gd name="T4" fmla="*/ 7525 w 922655"/>
                <a:gd name="T5" fmla="*/ 743 h 1469389"/>
                <a:gd name="T6" fmla="*/ 7785 w 922655"/>
                <a:gd name="T7" fmla="*/ 1130 h 1469389"/>
                <a:gd name="T8" fmla="*/ 8027 w 922655"/>
                <a:gd name="T9" fmla="*/ 1524 h 1469389"/>
                <a:gd name="T10" fmla="*/ 8243 w 922655"/>
                <a:gd name="T11" fmla="*/ 1930 h 1469389"/>
                <a:gd name="T12" fmla="*/ 8433 w 922655"/>
                <a:gd name="T13" fmla="*/ 2337 h 1469389"/>
                <a:gd name="T14" fmla="*/ 8611 w 922655"/>
                <a:gd name="T15" fmla="*/ 2756 h 1469389"/>
                <a:gd name="T16" fmla="*/ 8763 w 922655"/>
                <a:gd name="T17" fmla="*/ 3181 h 1469389"/>
                <a:gd name="T18" fmla="*/ 8890 w 922655"/>
                <a:gd name="T19" fmla="*/ 3613 h 1469389"/>
                <a:gd name="T20" fmla="*/ 8998 w 922655"/>
                <a:gd name="T21" fmla="*/ 4045 h 1469389"/>
                <a:gd name="T22" fmla="*/ 9087 w 922655"/>
                <a:gd name="T23" fmla="*/ 4483 h 1469389"/>
                <a:gd name="T24" fmla="*/ 9157 w 922655"/>
                <a:gd name="T25" fmla="*/ 4921 h 1469389"/>
                <a:gd name="T26" fmla="*/ 9202 w 922655"/>
                <a:gd name="T27" fmla="*/ 5359 h 1469389"/>
                <a:gd name="T28" fmla="*/ 9221 w 922655"/>
                <a:gd name="T29" fmla="*/ 5804 h 1469389"/>
                <a:gd name="T30" fmla="*/ 9227 w 922655"/>
                <a:gd name="T31" fmla="*/ 6248 h 1469389"/>
                <a:gd name="T32" fmla="*/ 9208 w 922655"/>
                <a:gd name="T33" fmla="*/ 6693 h 1469389"/>
                <a:gd name="T34" fmla="*/ 9170 w 922655"/>
                <a:gd name="T35" fmla="*/ 7131 h 1469389"/>
                <a:gd name="T36" fmla="*/ 9106 w 922655"/>
                <a:gd name="T37" fmla="*/ 7569 h 1469389"/>
                <a:gd name="T38" fmla="*/ 9024 w 922655"/>
                <a:gd name="T39" fmla="*/ 8007 h 1469389"/>
                <a:gd name="T40" fmla="*/ 8922 w 922655"/>
                <a:gd name="T41" fmla="*/ 8439 h 1469389"/>
                <a:gd name="T42" fmla="*/ 8802 w 922655"/>
                <a:gd name="T43" fmla="*/ 8865 h 1469389"/>
                <a:gd name="T44" fmla="*/ 8655 w 922655"/>
                <a:gd name="T45" fmla="*/ 9284 h 1469389"/>
                <a:gd name="T46" fmla="*/ 8490 w 922655"/>
                <a:gd name="T47" fmla="*/ 9703 h 1469389"/>
                <a:gd name="T48" fmla="*/ 8306 w 922655"/>
                <a:gd name="T49" fmla="*/ 10109 h 1469389"/>
                <a:gd name="T50" fmla="*/ 8097 w 922655"/>
                <a:gd name="T51" fmla="*/ 10509 h 1469389"/>
                <a:gd name="T52" fmla="*/ 7874 w 922655"/>
                <a:gd name="T53" fmla="*/ 10903 h 1469389"/>
                <a:gd name="T54" fmla="*/ 7627 w 922655"/>
                <a:gd name="T55" fmla="*/ 11284 h 1469389"/>
                <a:gd name="T56" fmla="*/ 7360 w 922655"/>
                <a:gd name="T57" fmla="*/ 11659 h 1469389"/>
                <a:gd name="T58" fmla="*/ 7068 w 922655"/>
                <a:gd name="T59" fmla="*/ 12014 h 1469389"/>
                <a:gd name="T60" fmla="*/ 6763 w 922655"/>
                <a:gd name="T61" fmla="*/ 12364 h 1469389"/>
                <a:gd name="T62" fmla="*/ 6433 w 922655"/>
                <a:gd name="T63" fmla="*/ 12700 h 1469389"/>
                <a:gd name="T64" fmla="*/ 6084 w 922655"/>
                <a:gd name="T65" fmla="*/ 13024 h 1469389"/>
                <a:gd name="T66" fmla="*/ 5664 w 922655"/>
                <a:gd name="T67" fmla="*/ 13367 h 1469389"/>
                <a:gd name="T68" fmla="*/ 5226 w 922655"/>
                <a:gd name="T69" fmla="*/ 13691 h 1469389"/>
                <a:gd name="T70" fmla="*/ 4775 w 922655"/>
                <a:gd name="T71" fmla="*/ 13983 h 1469389"/>
                <a:gd name="T72" fmla="*/ 4299 w 922655"/>
                <a:gd name="T73" fmla="*/ 14249 h 1469389"/>
                <a:gd name="T74" fmla="*/ 3817 w 922655"/>
                <a:gd name="T75" fmla="*/ 14484 h 1469389"/>
                <a:gd name="T76" fmla="*/ 3315 w 922655"/>
                <a:gd name="T77" fmla="*/ 14694 h 1469389"/>
                <a:gd name="T78" fmla="*/ 0 w 922655"/>
                <a:gd name="T79" fmla="*/ 6083 h 1469389"/>
                <a:gd name="T80" fmla="*/ 6941 w 922655"/>
                <a:gd name="T81" fmla="*/ 0 h 14693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22655"/>
                <a:gd name="T124" fmla="*/ 0 h 1469389"/>
                <a:gd name="T125" fmla="*/ 922655 w 922655"/>
                <a:gd name="T126" fmla="*/ 1469389 h 14693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22655" h="1469389">
                  <a:moveTo>
                    <a:pt x="694055" y="0"/>
                  </a:moveTo>
                  <a:lnTo>
                    <a:pt x="724535" y="36830"/>
                  </a:lnTo>
                  <a:lnTo>
                    <a:pt x="752475" y="74295"/>
                  </a:lnTo>
                  <a:lnTo>
                    <a:pt x="778510" y="113030"/>
                  </a:lnTo>
                  <a:lnTo>
                    <a:pt x="802640" y="152400"/>
                  </a:lnTo>
                  <a:lnTo>
                    <a:pt x="824230" y="193039"/>
                  </a:lnTo>
                  <a:lnTo>
                    <a:pt x="843280" y="233680"/>
                  </a:lnTo>
                  <a:lnTo>
                    <a:pt x="861060" y="275589"/>
                  </a:lnTo>
                  <a:lnTo>
                    <a:pt x="876300" y="318135"/>
                  </a:lnTo>
                  <a:lnTo>
                    <a:pt x="889000" y="361314"/>
                  </a:lnTo>
                  <a:lnTo>
                    <a:pt x="899795" y="404495"/>
                  </a:lnTo>
                  <a:lnTo>
                    <a:pt x="908685" y="448310"/>
                  </a:lnTo>
                  <a:lnTo>
                    <a:pt x="915670" y="492125"/>
                  </a:lnTo>
                  <a:lnTo>
                    <a:pt x="920115" y="535939"/>
                  </a:lnTo>
                  <a:lnTo>
                    <a:pt x="922020" y="580389"/>
                  </a:lnTo>
                  <a:lnTo>
                    <a:pt x="922655" y="624839"/>
                  </a:lnTo>
                  <a:lnTo>
                    <a:pt x="920750" y="669289"/>
                  </a:lnTo>
                  <a:lnTo>
                    <a:pt x="916940" y="713105"/>
                  </a:lnTo>
                  <a:lnTo>
                    <a:pt x="910590" y="756920"/>
                  </a:lnTo>
                  <a:lnTo>
                    <a:pt x="902335" y="800735"/>
                  </a:lnTo>
                  <a:lnTo>
                    <a:pt x="892175" y="843914"/>
                  </a:lnTo>
                  <a:lnTo>
                    <a:pt x="880110" y="886460"/>
                  </a:lnTo>
                  <a:lnTo>
                    <a:pt x="865505" y="928370"/>
                  </a:lnTo>
                  <a:lnTo>
                    <a:pt x="848995" y="970280"/>
                  </a:lnTo>
                  <a:lnTo>
                    <a:pt x="830580" y="1010920"/>
                  </a:lnTo>
                  <a:lnTo>
                    <a:pt x="809625" y="1050925"/>
                  </a:lnTo>
                  <a:lnTo>
                    <a:pt x="787400" y="1090295"/>
                  </a:lnTo>
                  <a:lnTo>
                    <a:pt x="762635" y="1128395"/>
                  </a:lnTo>
                  <a:lnTo>
                    <a:pt x="735965" y="1165860"/>
                  </a:lnTo>
                  <a:lnTo>
                    <a:pt x="706755" y="1201420"/>
                  </a:lnTo>
                  <a:lnTo>
                    <a:pt x="676275" y="1236345"/>
                  </a:lnTo>
                  <a:lnTo>
                    <a:pt x="643255" y="1270000"/>
                  </a:lnTo>
                  <a:lnTo>
                    <a:pt x="608330" y="1302385"/>
                  </a:lnTo>
                  <a:lnTo>
                    <a:pt x="566420" y="1336675"/>
                  </a:lnTo>
                  <a:lnTo>
                    <a:pt x="522605" y="1369060"/>
                  </a:lnTo>
                  <a:lnTo>
                    <a:pt x="477520" y="1398270"/>
                  </a:lnTo>
                  <a:lnTo>
                    <a:pt x="429895" y="1424939"/>
                  </a:lnTo>
                  <a:lnTo>
                    <a:pt x="381635" y="1448435"/>
                  </a:lnTo>
                  <a:lnTo>
                    <a:pt x="331470" y="1469389"/>
                  </a:lnTo>
                  <a:lnTo>
                    <a:pt x="0" y="608330"/>
                  </a:lnTo>
                  <a:lnTo>
                    <a:pt x="694055" y="0"/>
                  </a:lnTo>
                  <a:close/>
                </a:path>
              </a:pathLst>
            </a:custGeom>
            <a:solidFill>
              <a:srgbClr val="A6A6A6"/>
            </a:solidFill>
            <a:ln w="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3" name="Shape 3476"/>
            <p:cNvSpPr>
              <a:spLocks/>
            </p:cNvSpPr>
            <p:nvPr/>
          </p:nvSpPr>
          <p:spPr bwMode="auto">
            <a:xfrm>
              <a:off x="14363" y="7410"/>
              <a:ext cx="9227" cy="14694"/>
            </a:xfrm>
            <a:custGeom>
              <a:avLst/>
              <a:gdLst>
                <a:gd name="T0" fmla="*/ 6941 w 922655"/>
                <a:gd name="T1" fmla="*/ 0 h 1469389"/>
                <a:gd name="T2" fmla="*/ 7246 w 922655"/>
                <a:gd name="T3" fmla="*/ 368 h 1469389"/>
                <a:gd name="T4" fmla="*/ 7525 w 922655"/>
                <a:gd name="T5" fmla="*/ 743 h 1469389"/>
                <a:gd name="T6" fmla="*/ 7785 w 922655"/>
                <a:gd name="T7" fmla="*/ 1130 h 1469389"/>
                <a:gd name="T8" fmla="*/ 8027 w 922655"/>
                <a:gd name="T9" fmla="*/ 1524 h 1469389"/>
                <a:gd name="T10" fmla="*/ 8243 w 922655"/>
                <a:gd name="T11" fmla="*/ 1930 h 1469389"/>
                <a:gd name="T12" fmla="*/ 8433 w 922655"/>
                <a:gd name="T13" fmla="*/ 2337 h 1469389"/>
                <a:gd name="T14" fmla="*/ 8611 w 922655"/>
                <a:gd name="T15" fmla="*/ 2756 h 1469389"/>
                <a:gd name="T16" fmla="*/ 8763 w 922655"/>
                <a:gd name="T17" fmla="*/ 3181 h 1469389"/>
                <a:gd name="T18" fmla="*/ 8890 w 922655"/>
                <a:gd name="T19" fmla="*/ 3613 h 1469389"/>
                <a:gd name="T20" fmla="*/ 8998 w 922655"/>
                <a:gd name="T21" fmla="*/ 4045 h 1469389"/>
                <a:gd name="T22" fmla="*/ 9087 w 922655"/>
                <a:gd name="T23" fmla="*/ 4483 h 1469389"/>
                <a:gd name="T24" fmla="*/ 9157 w 922655"/>
                <a:gd name="T25" fmla="*/ 4921 h 1469389"/>
                <a:gd name="T26" fmla="*/ 9202 w 922655"/>
                <a:gd name="T27" fmla="*/ 5359 h 1469389"/>
                <a:gd name="T28" fmla="*/ 9221 w 922655"/>
                <a:gd name="T29" fmla="*/ 5804 h 1469389"/>
                <a:gd name="T30" fmla="*/ 9227 w 922655"/>
                <a:gd name="T31" fmla="*/ 6248 h 1469389"/>
                <a:gd name="T32" fmla="*/ 9208 w 922655"/>
                <a:gd name="T33" fmla="*/ 6693 h 1469389"/>
                <a:gd name="T34" fmla="*/ 9170 w 922655"/>
                <a:gd name="T35" fmla="*/ 7131 h 1469389"/>
                <a:gd name="T36" fmla="*/ 9106 w 922655"/>
                <a:gd name="T37" fmla="*/ 7569 h 1469389"/>
                <a:gd name="T38" fmla="*/ 9024 w 922655"/>
                <a:gd name="T39" fmla="*/ 8007 h 1469389"/>
                <a:gd name="T40" fmla="*/ 8922 w 922655"/>
                <a:gd name="T41" fmla="*/ 8439 h 1469389"/>
                <a:gd name="T42" fmla="*/ 8802 w 922655"/>
                <a:gd name="T43" fmla="*/ 8865 h 1469389"/>
                <a:gd name="T44" fmla="*/ 8655 w 922655"/>
                <a:gd name="T45" fmla="*/ 9284 h 1469389"/>
                <a:gd name="T46" fmla="*/ 8490 w 922655"/>
                <a:gd name="T47" fmla="*/ 9703 h 1469389"/>
                <a:gd name="T48" fmla="*/ 8306 w 922655"/>
                <a:gd name="T49" fmla="*/ 10109 h 1469389"/>
                <a:gd name="T50" fmla="*/ 8097 w 922655"/>
                <a:gd name="T51" fmla="*/ 10509 h 1469389"/>
                <a:gd name="T52" fmla="*/ 7874 w 922655"/>
                <a:gd name="T53" fmla="*/ 10903 h 1469389"/>
                <a:gd name="T54" fmla="*/ 7627 w 922655"/>
                <a:gd name="T55" fmla="*/ 11284 h 1469389"/>
                <a:gd name="T56" fmla="*/ 7360 w 922655"/>
                <a:gd name="T57" fmla="*/ 11659 h 1469389"/>
                <a:gd name="T58" fmla="*/ 7068 w 922655"/>
                <a:gd name="T59" fmla="*/ 12014 h 1469389"/>
                <a:gd name="T60" fmla="*/ 6763 w 922655"/>
                <a:gd name="T61" fmla="*/ 12364 h 1469389"/>
                <a:gd name="T62" fmla="*/ 6433 w 922655"/>
                <a:gd name="T63" fmla="*/ 12700 h 1469389"/>
                <a:gd name="T64" fmla="*/ 6084 w 922655"/>
                <a:gd name="T65" fmla="*/ 13024 h 1469389"/>
                <a:gd name="T66" fmla="*/ 5664 w 922655"/>
                <a:gd name="T67" fmla="*/ 13367 h 1469389"/>
                <a:gd name="T68" fmla="*/ 5226 w 922655"/>
                <a:gd name="T69" fmla="*/ 13691 h 1469389"/>
                <a:gd name="T70" fmla="*/ 4775 w 922655"/>
                <a:gd name="T71" fmla="*/ 13983 h 1469389"/>
                <a:gd name="T72" fmla="*/ 4299 w 922655"/>
                <a:gd name="T73" fmla="*/ 14249 h 1469389"/>
                <a:gd name="T74" fmla="*/ 3817 w 922655"/>
                <a:gd name="T75" fmla="*/ 14484 h 1469389"/>
                <a:gd name="T76" fmla="*/ 3315 w 922655"/>
                <a:gd name="T77" fmla="*/ 14694 h 1469389"/>
                <a:gd name="T78" fmla="*/ 0 w 922655"/>
                <a:gd name="T79" fmla="*/ 6083 h 1469389"/>
                <a:gd name="T80" fmla="*/ 6941 w 922655"/>
                <a:gd name="T81" fmla="*/ 0 h 1469389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922655"/>
                <a:gd name="T124" fmla="*/ 0 h 1469389"/>
                <a:gd name="T125" fmla="*/ 922655 w 922655"/>
                <a:gd name="T126" fmla="*/ 1469389 h 1469389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922655" h="1469389">
                  <a:moveTo>
                    <a:pt x="694055" y="0"/>
                  </a:moveTo>
                  <a:lnTo>
                    <a:pt x="724535" y="36830"/>
                  </a:lnTo>
                  <a:lnTo>
                    <a:pt x="752475" y="74295"/>
                  </a:lnTo>
                  <a:lnTo>
                    <a:pt x="778510" y="113030"/>
                  </a:lnTo>
                  <a:lnTo>
                    <a:pt x="802640" y="152400"/>
                  </a:lnTo>
                  <a:lnTo>
                    <a:pt x="824230" y="193039"/>
                  </a:lnTo>
                  <a:lnTo>
                    <a:pt x="843280" y="233680"/>
                  </a:lnTo>
                  <a:lnTo>
                    <a:pt x="861060" y="275589"/>
                  </a:lnTo>
                  <a:lnTo>
                    <a:pt x="876300" y="318135"/>
                  </a:lnTo>
                  <a:lnTo>
                    <a:pt x="889000" y="361314"/>
                  </a:lnTo>
                  <a:lnTo>
                    <a:pt x="899795" y="404495"/>
                  </a:lnTo>
                  <a:lnTo>
                    <a:pt x="908685" y="448310"/>
                  </a:lnTo>
                  <a:lnTo>
                    <a:pt x="915670" y="492125"/>
                  </a:lnTo>
                  <a:lnTo>
                    <a:pt x="920115" y="535939"/>
                  </a:lnTo>
                  <a:lnTo>
                    <a:pt x="922020" y="580389"/>
                  </a:lnTo>
                  <a:lnTo>
                    <a:pt x="922655" y="624839"/>
                  </a:lnTo>
                  <a:lnTo>
                    <a:pt x="920750" y="669289"/>
                  </a:lnTo>
                  <a:lnTo>
                    <a:pt x="916940" y="713105"/>
                  </a:lnTo>
                  <a:lnTo>
                    <a:pt x="910590" y="756920"/>
                  </a:lnTo>
                  <a:lnTo>
                    <a:pt x="902335" y="800735"/>
                  </a:lnTo>
                  <a:lnTo>
                    <a:pt x="892175" y="843914"/>
                  </a:lnTo>
                  <a:lnTo>
                    <a:pt x="880110" y="886460"/>
                  </a:lnTo>
                  <a:lnTo>
                    <a:pt x="865505" y="928370"/>
                  </a:lnTo>
                  <a:lnTo>
                    <a:pt x="848995" y="970280"/>
                  </a:lnTo>
                  <a:lnTo>
                    <a:pt x="830580" y="1010920"/>
                  </a:lnTo>
                  <a:lnTo>
                    <a:pt x="809625" y="1050925"/>
                  </a:lnTo>
                  <a:lnTo>
                    <a:pt x="787400" y="1090295"/>
                  </a:lnTo>
                  <a:lnTo>
                    <a:pt x="762635" y="1128395"/>
                  </a:lnTo>
                  <a:lnTo>
                    <a:pt x="735965" y="1165860"/>
                  </a:lnTo>
                  <a:lnTo>
                    <a:pt x="706755" y="1201420"/>
                  </a:lnTo>
                  <a:lnTo>
                    <a:pt x="676275" y="1236345"/>
                  </a:lnTo>
                  <a:lnTo>
                    <a:pt x="643255" y="1270000"/>
                  </a:lnTo>
                  <a:lnTo>
                    <a:pt x="608330" y="1302385"/>
                  </a:lnTo>
                  <a:lnTo>
                    <a:pt x="566420" y="1336675"/>
                  </a:lnTo>
                  <a:lnTo>
                    <a:pt x="522605" y="1369060"/>
                  </a:lnTo>
                  <a:lnTo>
                    <a:pt x="477520" y="1398270"/>
                  </a:lnTo>
                  <a:lnTo>
                    <a:pt x="429895" y="1424939"/>
                  </a:lnTo>
                  <a:lnTo>
                    <a:pt x="381635" y="1448435"/>
                  </a:lnTo>
                  <a:lnTo>
                    <a:pt x="331470" y="1469389"/>
                  </a:lnTo>
                  <a:lnTo>
                    <a:pt x="0" y="608330"/>
                  </a:lnTo>
                  <a:lnTo>
                    <a:pt x="694055" y="0"/>
                  </a:lnTo>
                  <a:close/>
                </a:path>
              </a:pathLst>
            </a:custGeom>
            <a:noFill/>
            <a:ln w="1905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4" name="Shape 3477"/>
            <p:cNvSpPr>
              <a:spLocks/>
            </p:cNvSpPr>
            <p:nvPr/>
          </p:nvSpPr>
          <p:spPr bwMode="auto">
            <a:xfrm>
              <a:off x="5137" y="4267"/>
              <a:ext cx="13271" cy="18453"/>
            </a:xfrm>
            <a:custGeom>
              <a:avLst/>
              <a:gdLst>
                <a:gd name="T0" fmla="*/ 0 w 1327150"/>
                <a:gd name="T1" fmla="*/ 0 h 1845310"/>
                <a:gd name="T2" fmla="*/ 1327150 w 1327150"/>
                <a:gd name="T3" fmla="*/ 1845310 h 1845310"/>
              </a:gdLst>
              <a:ahLst/>
              <a:cxnLst/>
              <a:rect l="T0" t="T1" r="T2" b="T3"/>
              <a:pathLst>
                <a:path w="1327150" h="1845310">
                  <a:moveTo>
                    <a:pt x="887730" y="0"/>
                  </a:moveTo>
                  <a:lnTo>
                    <a:pt x="937895" y="0"/>
                  </a:lnTo>
                  <a:lnTo>
                    <a:pt x="987425" y="1905"/>
                  </a:lnTo>
                  <a:lnTo>
                    <a:pt x="1037590" y="6985"/>
                  </a:lnTo>
                  <a:lnTo>
                    <a:pt x="1087120" y="14605"/>
                  </a:lnTo>
                  <a:lnTo>
                    <a:pt x="1136650" y="24764"/>
                  </a:lnTo>
                  <a:lnTo>
                    <a:pt x="1185545" y="37464"/>
                  </a:lnTo>
                  <a:lnTo>
                    <a:pt x="1233170" y="53339"/>
                  </a:lnTo>
                  <a:lnTo>
                    <a:pt x="1280795" y="71755"/>
                  </a:lnTo>
                  <a:lnTo>
                    <a:pt x="1327150" y="92710"/>
                  </a:lnTo>
                  <a:lnTo>
                    <a:pt x="922655" y="922020"/>
                  </a:lnTo>
                  <a:lnTo>
                    <a:pt x="1254125" y="1783080"/>
                  </a:lnTo>
                  <a:lnTo>
                    <a:pt x="1209040" y="1799589"/>
                  </a:lnTo>
                  <a:lnTo>
                    <a:pt x="1163955" y="1812925"/>
                  </a:lnTo>
                  <a:lnTo>
                    <a:pt x="1118870" y="1823720"/>
                  </a:lnTo>
                  <a:lnTo>
                    <a:pt x="1073785" y="1832610"/>
                  </a:lnTo>
                  <a:lnTo>
                    <a:pt x="1028065" y="1838960"/>
                  </a:lnTo>
                  <a:lnTo>
                    <a:pt x="982980" y="1843405"/>
                  </a:lnTo>
                  <a:lnTo>
                    <a:pt x="937895" y="1845310"/>
                  </a:lnTo>
                  <a:lnTo>
                    <a:pt x="892810" y="1844675"/>
                  </a:lnTo>
                  <a:lnTo>
                    <a:pt x="847725" y="1842135"/>
                  </a:lnTo>
                  <a:lnTo>
                    <a:pt x="803275" y="1837055"/>
                  </a:lnTo>
                  <a:lnTo>
                    <a:pt x="759460" y="1830705"/>
                  </a:lnTo>
                  <a:lnTo>
                    <a:pt x="715645" y="1821180"/>
                  </a:lnTo>
                  <a:lnTo>
                    <a:pt x="673100" y="1810385"/>
                  </a:lnTo>
                  <a:lnTo>
                    <a:pt x="630555" y="1797685"/>
                  </a:lnTo>
                  <a:lnTo>
                    <a:pt x="588645" y="1782445"/>
                  </a:lnTo>
                  <a:lnTo>
                    <a:pt x="548005" y="1765300"/>
                  </a:lnTo>
                  <a:lnTo>
                    <a:pt x="508000" y="1746250"/>
                  </a:lnTo>
                  <a:lnTo>
                    <a:pt x="469265" y="1725295"/>
                  </a:lnTo>
                  <a:lnTo>
                    <a:pt x="431165" y="1703070"/>
                  </a:lnTo>
                  <a:lnTo>
                    <a:pt x="393700" y="1678305"/>
                  </a:lnTo>
                  <a:lnTo>
                    <a:pt x="358140" y="1652270"/>
                  </a:lnTo>
                  <a:lnTo>
                    <a:pt x="323215" y="1623695"/>
                  </a:lnTo>
                  <a:lnTo>
                    <a:pt x="290195" y="1593850"/>
                  </a:lnTo>
                  <a:lnTo>
                    <a:pt x="258445" y="1562735"/>
                  </a:lnTo>
                  <a:lnTo>
                    <a:pt x="227965" y="1529714"/>
                  </a:lnTo>
                  <a:lnTo>
                    <a:pt x="198755" y="1494789"/>
                  </a:lnTo>
                  <a:lnTo>
                    <a:pt x="171450" y="1457960"/>
                  </a:lnTo>
                  <a:lnTo>
                    <a:pt x="146050" y="1420495"/>
                  </a:lnTo>
                  <a:lnTo>
                    <a:pt x="121920" y="1380489"/>
                  </a:lnTo>
                  <a:lnTo>
                    <a:pt x="99695" y="1339850"/>
                  </a:lnTo>
                  <a:lnTo>
                    <a:pt x="80010" y="1297305"/>
                  </a:lnTo>
                  <a:lnTo>
                    <a:pt x="61595" y="1253489"/>
                  </a:lnTo>
                  <a:lnTo>
                    <a:pt x="45720" y="1208405"/>
                  </a:lnTo>
                  <a:lnTo>
                    <a:pt x="32385" y="1163955"/>
                  </a:lnTo>
                  <a:lnTo>
                    <a:pt x="20955" y="1118235"/>
                  </a:lnTo>
                  <a:lnTo>
                    <a:pt x="12700" y="1073150"/>
                  </a:lnTo>
                  <a:lnTo>
                    <a:pt x="5715" y="1028064"/>
                  </a:lnTo>
                  <a:lnTo>
                    <a:pt x="1905" y="982345"/>
                  </a:lnTo>
                  <a:lnTo>
                    <a:pt x="0" y="937260"/>
                  </a:lnTo>
                  <a:lnTo>
                    <a:pt x="635" y="892175"/>
                  </a:lnTo>
                  <a:lnTo>
                    <a:pt x="3175" y="847725"/>
                  </a:lnTo>
                  <a:lnTo>
                    <a:pt x="7620" y="803275"/>
                  </a:lnTo>
                  <a:lnTo>
                    <a:pt x="14605" y="758825"/>
                  </a:lnTo>
                  <a:lnTo>
                    <a:pt x="23495" y="715645"/>
                  </a:lnTo>
                  <a:lnTo>
                    <a:pt x="34290" y="672464"/>
                  </a:lnTo>
                  <a:lnTo>
                    <a:pt x="47625" y="629920"/>
                  </a:lnTo>
                  <a:lnTo>
                    <a:pt x="62865" y="588645"/>
                  </a:lnTo>
                  <a:lnTo>
                    <a:pt x="79375" y="547370"/>
                  </a:lnTo>
                  <a:lnTo>
                    <a:pt x="98425" y="507364"/>
                  </a:lnTo>
                  <a:lnTo>
                    <a:pt x="119380" y="468630"/>
                  </a:lnTo>
                  <a:lnTo>
                    <a:pt x="142240" y="430530"/>
                  </a:lnTo>
                  <a:lnTo>
                    <a:pt x="166370" y="393700"/>
                  </a:lnTo>
                  <a:lnTo>
                    <a:pt x="193040" y="357505"/>
                  </a:lnTo>
                  <a:lnTo>
                    <a:pt x="220980" y="323214"/>
                  </a:lnTo>
                  <a:lnTo>
                    <a:pt x="250825" y="289560"/>
                  </a:lnTo>
                  <a:lnTo>
                    <a:pt x="282575" y="257810"/>
                  </a:lnTo>
                  <a:lnTo>
                    <a:pt x="315595" y="227330"/>
                  </a:lnTo>
                  <a:lnTo>
                    <a:pt x="350520" y="198120"/>
                  </a:lnTo>
                  <a:lnTo>
                    <a:pt x="386715" y="170814"/>
                  </a:lnTo>
                  <a:lnTo>
                    <a:pt x="424815" y="145414"/>
                  </a:lnTo>
                  <a:lnTo>
                    <a:pt x="464185" y="121285"/>
                  </a:lnTo>
                  <a:lnTo>
                    <a:pt x="505460" y="99695"/>
                  </a:lnTo>
                  <a:lnTo>
                    <a:pt x="547370" y="79375"/>
                  </a:lnTo>
                  <a:lnTo>
                    <a:pt x="591820" y="60960"/>
                  </a:lnTo>
                  <a:lnTo>
                    <a:pt x="639445" y="44450"/>
                  </a:lnTo>
                  <a:lnTo>
                    <a:pt x="688340" y="29845"/>
                  </a:lnTo>
                  <a:lnTo>
                    <a:pt x="737870" y="18414"/>
                  </a:lnTo>
                  <a:lnTo>
                    <a:pt x="787400" y="9525"/>
                  </a:lnTo>
                  <a:lnTo>
                    <a:pt x="837565" y="3810"/>
                  </a:lnTo>
                  <a:lnTo>
                    <a:pt x="887730" y="0"/>
                  </a:lnTo>
                  <a:close/>
                </a:path>
              </a:pathLst>
            </a:custGeom>
            <a:solidFill>
              <a:srgbClr val="8063A1"/>
            </a:solidFill>
            <a:ln w="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5" name="Shape 3478"/>
            <p:cNvSpPr>
              <a:spLocks/>
            </p:cNvSpPr>
            <p:nvPr/>
          </p:nvSpPr>
          <p:spPr bwMode="auto">
            <a:xfrm>
              <a:off x="5137" y="4267"/>
              <a:ext cx="13271" cy="18453"/>
            </a:xfrm>
            <a:custGeom>
              <a:avLst/>
              <a:gdLst>
                <a:gd name="T0" fmla="*/ 0 w 1327150"/>
                <a:gd name="T1" fmla="*/ 0 h 1845310"/>
                <a:gd name="T2" fmla="*/ 1327150 w 1327150"/>
                <a:gd name="T3" fmla="*/ 1845310 h 1845310"/>
              </a:gdLst>
              <a:ahLst/>
              <a:cxnLst/>
              <a:rect l="T0" t="T1" r="T2" b="T3"/>
              <a:pathLst>
                <a:path w="1327150" h="1845310">
                  <a:moveTo>
                    <a:pt x="1254125" y="1783080"/>
                  </a:moveTo>
                  <a:lnTo>
                    <a:pt x="1209040" y="1799589"/>
                  </a:lnTo>
                  <a:lnTo>
                    <a:pt x="1163955" y="1812925"/>
                  </a:lnTo>
                  <a:lnTo>
                    <a:pt x="1118870" y="1823720"/>
                  </a:lnTo>
                  <a:lnTo>
                    <a:pt x="1073785" y="1832610"/>
                  </a:lnTo>
                  <a:lnTo>
                    <a:pt x="1028065" y="1838960"/>
                  </a:lnTo>
                  <a:lnTo>
                    <a:pt x="982980" y="1843405"/>
                  </a:lnTo>
                  <a:lnTo>
                    <a:pt x="937895" y="1845310"/>
                  </a:lnTo>
                  <a:lnTo>
                    <a:pt x="892810" y="1844675"/>
                  </a:lnTo>
                  <a:lnTo>
                    <a:pt x="847725" y="1842135"/>
                  </a:lnTo>
                  <a:lnTo>
                    <a:pt x="803275" y="1837055"/>
                  </a:lnTo>
                  <a:lnTo>
                    <a:pt x="759460" y="1830705"/>
                  </a:lnTo>
                  <a:lnTo>
                    <a:pt x="715645" y="1821180"/>
                  </a:lnTo>
                  <a:lnTo>
                    <a:pt x="673100" y="1810385"/>
                  </a:lnTo>
                  <a:lnTo>
                    <a:pt x="630555" y="1797685"/>
                  </a:lnTo>
                  <a:lnTo>
                    <a:pt x="588645" y="1782445"/>
                  </a:lnTo>
                  <a:lnTo>
                    <a:pt x="548005" y="1765300"/>
                  </a:lnTo>
                  <a:lnTo>
                    <a:pt x="508000" y="1746250"/>
                  </a:lnTo>
                  <a:lnTo>
                    <a:pt x="469265" y="1725295"/>
                  </a:lnTo>
                  <a:lnTo>
                    <a:pt x="431165" y="1703070"/>
                  </a:lnTo>
                  <a:lnTo>
                    <a:pt x="393700" y="1678305"/>
                  </a:lnTo>
                  <a:lnTo>
                    <a:pt x="358140" y="1652270"/>
                  </a:lnTo>
                  <a:lnTo>
                    <a:pt x="323215" y="1623695"/>
                  </a:lnTo>
                  <a:lnTo>
                    <a:pt x="290195" y="1593850"/>
                  </a:lnTo>
                  <a:lnTo>
                    <a:pt x="258445" y="1562735"/>
                  </a:lnTo>
                  <a:lnTo>
                    <a:pt x="227965" y="1529714"/>
                  </a:lnTo>
                  <a:lnTo>
                    <a:pt x="198755" y="1494789"/>
                  </a:lnTo>
                  <a:lnTo>
                    <a:pt x="171450" y="1457960"/>
                  </a:lnTo>
                  <a:lnTo>
                    <a:pt x="146050" y="1420495"/>
                  </a:lnTo>
                  <a:lnTo>
                    <a:pt x="121920" y="1380489"/>
                  </a:lnTo>
                  <a:lnTo>
                    <a:pt x="99695" y="1339850"/>
                  </a:lnTo>
                  <a:lnTo>
                    <a:pt x="80010" y="1297305"/>
                  </a:lnTo>
                  <a:lnTo>
                    <a:pt x="61595" y="1253489"/>
                  </a:lnTo>
                  <a:lnTo>
                    <a:pt x="45720" y="1208405"/>
                  </a:lnTo>
                  <a:lnTo>
                    <a:pt x="32385" y="1163955"/>
                  </a:lnTo>
                  <a:lnTo>
                    <a:pt x="20955" y="1118235"/>
                  </a:lnTo>
                  <a:lnTo>
                    <a:pt x="12700" y="1073150"/>
                  </a:lnTo>
                  <a:lnTo>
                    <a:pt x="5715" y="1028064"/>
                  </a:lnTo>
                  <a:lnTo>
                    <a:pt x="1905" y="982345"/>
                  </a:lnTo>
                  <a:lnTo>
                    <a:pt x="0" y="937260"/>
                  </a:lnTo>
                  <a:lnTo>
                    <a:pt x="635" y="892175"/>
                  </a:lnTo>
                  <a:lnTo>
                    <a:pt x="3175" y="847725"/>
                  </a:lnTo>
                  <a:lnTo>
                    <a:pt x="7620" y="803275"/>
                  </a:lnTo>
                  <a:lnTo>
                    <a:pt x="14605" y="758825"/>
                  </a:lnTo>
                  <a:lnTo>
                    <a:pt x="23495" y="715645"/>
                  </a:lnTo>
                  <a:lnTo>
                    <a:pt x="34290" y="672464"/>
                  </a:lnTo>
                  <a:lnTo>
                    <a:pt x="47625" y="629920"/>
                  </a:lnTo>
                  <a:lnTo>
                    <a:pt x="62865" y="588645"/>
                  </a:lnTo>
                  <a:lnTo>
                    <a:pt x="79375" y="547370"/>
                  </a:lnTo>
                  <a:lnTo>
                    <a:pt x="98425" y="507364"/>
                  </a:lnTo>
                  <a:lnTo>
                    <a:pt x="119380" y="468630"/>
                  </a:lnTo>
                  <a:lnTo>
                    <a:pt x="142240" y="430530"/>
                  </a:lnTo>
                  <a:lnTo>
                    <a:pt x="166370" y="393700"/>
                  </a:lnTo>
                  <a:lnTo>
                    <a:pt x="193040" y="357505"/>
                  </a:lnTo>
                  <a:lnTo>
                    <a:pt x="220980" y="323214"/>
                  </a:lnTo>
                  <a:lnTo>
                    <a:pt x="250825" y="289560"/>
                  </a:lnTo>
                  <a:lnTo>
                    <a:pt x="282575" y="257810"/>
                  </a:lnTo>
                  <a:lnTo>
                    <a:pt x="315595" y="227330"/>
                  </a:lnTo>
                  <a:lnTo>
                    <a:pt x="350520" y="198120"/>
                  </a:lnTo>
                  <a:lnTo>
                    <a:pt x="386715" y="170814"/>
                  </a:lnTo>
                  <a:lnTo>
                    <a:pt x="424815" y="145414"/>
                  </a:lnTo>
                  <a:lnTo>
                    <a:pt x="464185" y="121285"/>
                  </a:lnTo>
                  <a:lnTo>
                    <a:pt x="505460" y="99695"/>
                  </a:lnTo>
                  <a:lnTo>
                    <a:pt x="547370" y="79375"/>
                  </a:lnTo>
                  <a:lnTo>
                    <a:pt x="591820" y="60960"/>
                  </a:lnTo>
                  <a:lnTo>
                    <a:pt x="639445" y="44450"/>
                  </a:lnTo>
                  <a:lnTo>
                    <a:pt x="688340" y="29845"/>
                  </a:lnTo>
                  <a:lnTo>
                    <a:pt x="737870" y="18414"/>
                  </a:lnTo>
                  <a:lnTo>
                    <a:pt x="787400" y="9525"/>
                  </a:lnTo>
                  <a:lnTo>
                    <a:pt x="837565" y="3810"/>
                  </a:lnTo>
                  <a:lnTo>
                    <a:pt x="887730" y="0"/>
                  </a:lnTo>
                  <a:lnTo>
                    <a:pt x="937895" y="0"/>
                  </a:lnTo>
                  <a:lnTo>
                    <a:pt x="987425" y="1905"/>
                  </a:lnTo>
                  <a:lnTo>
                    <a:pt x="1037590" y="6985"/>
                  </a:lnTo>
                  <a:lnTo>
                    <a:pt x="1087120" y="14605"/>
                  </a:lnTo>
                  <a:lnTo>
                    <a:pt x="1136650" y="24764"/>
                  </a:lnTo>
                  <a:lnTo>
                    <a:pt x="1185545" y="37464"/>
                  </a:lnTo>
                  <a:lnTo>
                    <a:pt x="1233170" y="53339"/>
                  </a:lnTo>
                  <a:lnTo>
                    <a:pt x="1280795" y="71755"/>
                  </a:lnTo>
                  <a:lnTo>
                    <a:pt x="1327150" y="92710"/>
                  </a:lnTo>
                  <a:lnTo>
                    <a:pt x="922655" y="922020"/>
                  </a:lnTo>
                  <a:lnTo>
                    <a:pt x="1254125" y="1783080"/>
                  </a:lnTo>
                  <a:close/>
                </a:path>
              </a:pathLst>
            </a:custGeom>
            <a:noFill/>
            <a:ln w="19050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6" name="Shape 73752"/>
            <p:cNvSpPr>
              <a:spLocks/>
            </p:cNvSpPr>
            <p:nvPr/>
          </p:nvSpPr>
          <p:spPr bwMode="auto">
            <a:xfrm>
              <a:off x="29800" y="6286"/>
              <a:ext cx="838" cy="838"/>
            </a:xfrm>
            <a:custGeom>
              <a:avLst/>
              <a:gdLst>
                <a:gd name="T0" fmla="*/ 0 w 83820"/>
                <a:gd name="T1" fmla="*/ 0 h 83820"/>
                <a:gd name="T2" fmla="*/ 838 w 83820"/>
                <a:gd name="T3" fmla="*/ 0 h 83820"/>
                <a:gd name="T4" fmla="*/ 838 w 83820"/>
                <a:gd name="T5" fmla="*/ 838 h 83820"/>
                <a:gd name="T6" fmla="*/ 0 w 83820"/>
                <a:gd name="T7" fmla="*/ 838 h 83820"/>
                <a:gd name="T8" fmla="*/ 0 w 83820"/>
                <a:gd name="T9" fmla="*/ 0 h 83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820"/>
                <a:gd name="T16" fmla="*/ 0 h 83820"/>
                <a:gd name="T17" fmla="*/ 83820 w 83820"/>
                <a:gd name="T18" fmla="*/ 83820 h 83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820" h="83820">
                  <a:moveTo>
                    <a:pt x="0" y="0"/>
                  </a:moveTo>
                  <a:lnTo>
                    <a:pt x="83820" y="0"/>
                  </a:lnTo>
                  <a:lnTo>
                    <a:pt x="83820" y="83820"/>
                  </a:lnTo>
                  <a:lnTo>
                    <a:pt x="0" y="83820"/>
                  </a:lnTo>
                  <a:lnTo>
                    <a:pt x="0" y="0"/>
                  </a:lnTo>
                </a:path>
              </a:pathLst>
            </a:custGeom>
            <a:solidFill>
              <a:srgbClr val="4AACC5"/>
            </a:solidFill>
            <a:ln w="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7" name="Shape 3480"/>
            <p:cNvSpPr>
              <a:spLocks/>
            </p:cNvSpPr>
            <p:nvPr/>
          </p:nvSpPr>
          <p:spPr bwMode="auto">
            <a:xfrm>
              <a:off x="29800" y="6286"/>
              <a:ext cx="838" cy="838"/>
            </a:xfrm>
            <a:custGeom>
              <a:avLst/>
              <a:gdLst>
                <a:gd name="T0" fmla="*/ 0 w 83820"/>
                <a:gd name="T1" fmla="*/ 838 h 83820"/>
                <a:gd name="T2" fmla="*/ 838 w 83820"/>
                <a:gd name="T3" fmla="*/ 838 h 83820"/>
                <a:gd name="T4" fmla="*/ 838 w 83820"/>
                <a:gd name="T5" fmla="*/ 0 h 83820"/>
                <a:gd name="T6" fmla="*/ 0 w 83820"/>
                <a:gd name="T7" fmla="*/ 0 h 83820"/>
                <a:gd name="T8" fmla="*/ 0 w 83820"/>
                <a:gd name="T9" fmla="*/ 838 h 83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820"/>
                <a:gd name="T16" fmla="*/ 0 h 83820"/>
                <a:gd name="T17" fmla="*/ 83820 w 83820"/>
                <a:gd name="T18" fmla="*/ 83820 h 83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820" h="83820">
                  <a:moveTo>
                    <a:pt x="0" y="83820"/>
                  </a:moveTo>
                  <a:lnTo>
                    <a:pt x="83820" y="83820"/>
                  </a:lnTo>
                  <a:lnTo>
                    <a:pt x="83820" y="0"/>
                  </a:lnTo>
                  <a:lnTo>
                    <a:pt x="0" y="0"/>
                  </a:lnTo>
                  <a:lnTo>
                    <a:pt x="0" y="83820"/>
                  </a:lnTo>
                  <a:close/>
                </a:path>
              </a:pathLst>
            </a:custGeom>
            <a:noFill/>
            <a:ln w="19050" cap="rnd">
              <a:solidFill>
                <a:srgbClr val="FFFFFF"/>
              </a:solidFill>
              <a:miter lim="101601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8" name="Shape 73753"/>
            <p:cNvSpPr>
              <a:spLocks/>
            </p:cNvSpPr>
            <p:nvPr/>
          </p:nvSpPr>
          <p:spPr bwMode="auto">
            <a:xfrm>
              <a:off x="29800" y="8528"/>
              <a:ext cx="838" cy="838"/>
            </a:xfrm>
            <a:custGeom>
              <a:avLst/>
              <a:gdLst>
                <a:gd name="T0" fmla="*/ 0 w 83820"/>
                <a:gd name="T1" fmla="*/ 0 h 83820"/>
                <a:gd name="T2" fmla="*/ 838 w 83820"/>
                <a:gd name="T3" fmla="*/ 0 h 83820"/>
                <a:gd name="T4" fmla="*/ 838 w 83820"/>
                <a:gd name="T5" fmla="*/ 838 h 83820"/>
                <a:gd name="T6" fmla="*/ 0 w 83820"/>
                <a:gd name="T7" fmla="*/ 838 h 83820"/>
                <a:gd name="T8" fmla="*/ 0 w 83820"/>
                <a:gd name="T9" fmla="*/ 0 h 83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820"/>
                <a:gd name="T16" fmla="*/ 0 h 83820"/>
                <a:gd name="T17" fmla="*/ 83820 w 83820"/>
                <a:gd name="T18" fmla="*/ 83820 h 83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820" h="83820">
                  <a:moveTo>
                    <a:pt x="0" y="0"/>
                  </a:moveTo>
                  <a:lnTo>
                    <a:pt x="83820" y="0"/>
                  </a:lnTo>
                  <a:lnTo>
                    <a:pt x="83820" y="83820"/>
                  </a:lnTo>
                  <a:lnTo>
                    <a:pt x="0" y="83820"/>
                  </a:lnTo>
                  <a:lnTo>
                    <a:pt x="0" y="0"/>
                  </a:lnTo>
                </a:path>
              </a:pathLst>
            </a:custGeom>
            <a:solidFill>
              <a:srgbClr val="A6A6A6"/>
            </a:solidFill>
            <a:ln w="0" cap="rnd">
              <a:noFill/>
              <a:miter lim="101601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29" name="Shape 3482"/>
            <p:cNvSpPr>
              <a:spLocks/>
            </p:cNvSpPr>
            <p:nvPr/>
          </p:nvSpPr>
          <p:spPr bwMode="auto">
            <a:xfrm>
              <a:off x="29800" y="8528"/>
              <a:ext cx="838" cy="838"/>
            </a:xfrm>
            <a:custGeom>
              <a:avLst/>
              <a:gdLst>
                <a:gd name="T0" fmla="*/ 0 w 83820"/>
                <a:gd name="T1" fmla="*/ 838 h 83820"/>
                <a:gd name="T2" fmla="*/ 838 w 83820"/>
                <a:gd name="T3" fmla="*/ 838 h 83820"/>
                <a:gd name="T4" fmla="*/ 838 w 83820"/>
                <a:gd name="T5" fmla="*/ 0 h 83820"/>
                <a:gd name="T6" fmla="*/ 0 w 83820"/>
                <a:gd name="T7" fmla="*/ 0 h 83820"/>
                <a:gd name="T8" fmla="*/ 0 w 83820"/>
                <a:gd name="T9" fmla="*/ 838 h 83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820"/>
                <a:gd name="T16" fmla="*/ 0 h 83820"/>
                <a:gd name="T17" fmla="*/ 83820 w 83820"/>
                <a:gd name="T18" fmla="*/ 83820 h 83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820" h="83820">
                  <a:moveTo>
                    <a:pt x="0" y="83820"/>
                  </a:moveTo>
                  <a:lnTo>
                    <a:pt x="83820" y="83820"/>
                  </a:lnTo>
                  <a:lnTo>
                    <a:pt x="83820" y="0"/>
                  </a:lnTo>
                  <a:lnTo>
                    <a:pt x="0" y="0"/>
                  </a:lnTo>
                  <a:lnTo>
                    <a:pt x="0" y="83820"/>
                  </a:lnTo>
                  <a:close/>
                </a:path>
              </a:pathLst>
            </a:custGeom>
            <a:noFill/>
            <a:ln w="19050" cap="rnd">
              <a:solidFill>
                <a:srgbClr val="FFFFFF"/>
              </a:solidFill>
              <a:miter lim="101601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0" name="Shape 73754"/>
            <p:cNvSpPr>
              <a:spLocks/>
            </p:cNvSpPr>
            <p:nvPr/>
          </p:nvSpPr>
          <p:spPr bwMode="auto">
            <a:xfrm>
              <a:off x="29800" y="10769"/>
              <a:ext cx="838" cy="838"/>
            </a:xfrm>
            <a:custGeom>
              <a:avLst/>
              <a:gdLst>
                <a:gd name="T0" fmla="*/ 0 w 83820"/>
                <a:gd name="T1" fmla="*/ 0 h 83820"/>
                <a:gd name="T2" fmla="*/ 838 w 83820"/>
                <a:gd name="T3" fmla="*/ 0 h 83820"/>
                <a:gd name="T4" fmla="*/ 838 w 83820"/>
                <a:gd name="T5" fmla="*/ 838 h 83820"/>
                <a:gd name="T6" fmla="*/ 0 w 83820"/>
                <a:gd name="T7" fmla="*/ 838 h 83820"/>
                <a:gd name="T8" fmla="*/ 0 w 83820"/>
                <a:gd name="T9" fmla="*/ 0 h 83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820"/>
                <a:gd name="T16" fmla="*/ 0 h 83820"/>
                <a:gd name="T17" fmla="*/ 83820 w 83820"/>
                <a:gd name="T18" fmla="*/ 83820 h 83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820" h="83820">
                  <a:moveTo>
                    <a:pt x="0" y="0"/>
                  </a:moveTo>
                  <a:lnTo>
                    <a:pt x="83820" y="0"/>
                  </a:lnTo>
                  <a:lnTo>
                    <a:pt x="83820" y="83820"/>
                  </a:lnTo>
                  <a:lnTo>
                    <a:pt x="0" y="83820"/>
                  </a:lnTo>
                  <a:lnTo>
                    <a:pt x="0" y="0"/>
                  </a:lnTo>
                </a:path>
              </a:pathLst>
            </a:custGeom>
            <a:solidFill>
              <a:srgbClr val="8063A1"/>
            </a:solidFill>
            <a:ln w="0" cap="rnd">
              <a:noFill/>
              <a:miter lim="101601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1" name="Shape 3484"/>
            <p:cNvSpPr>
              <a:spLocks/>
            </p:cNvSpPr>
            <p:nvPr/>
          </p:nvSpPr>
          <p:spPr bwMode="auto">
            <a:xfrm>
              <a:off x="29800" y="10769"/>
              <a:ext cx="838" cy="838"/>
            </a:xfrm>
            <a:custGeom>
              <a:avLst/>
              <a:gdLst>
                <a:gd name="T0" fmla="*/ 0 w 83820"/>
                <a:gd name="T1" fmla="*/ 838 h 83820"/>
                <a:gd name="T2" fmla="*/ 838 w 83820"/>
                <a:gd name="T3" fmla="*/ 838 h 83820"/>
                <a:gd name="T4" fmla="*/ 838 w 83820"/>
                <a:gd name="T5" fmla="*/ 0 h 83820"/>
                <a:gd name="T6" fmla="*/ 0 w 83820"/>
                <a:gd name="T7" fmla="*/ 0 h 83820"/>
                <a:gd name="T8" fmla="*/ 0 w 83820"/>
                <a:gd name="T9" fmla="*/ 838 h 838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820"/>
                <a:gd name="T16" fmla="*/ 0 h 83820"/>
                <a:gd name="T17" fmla="*/ 83820 w 83820"/>
                <a:gd name="T18" fmla="*/ 83820 h 838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820" h="83820">
                  <a:moveTo>
                    <a:pt x="0" y="83820"/>
                  </a:moveTo>
                  <a:lnTo>
                    <a:pt x="83820" y="83820"/>
                  </a:lnTo>
                  <a:lnTo>
                    <a:pt x="83820" y="0"/>
                  </a:lnTo>
                  <a:lnTo>
                    <a:pt x="0" y="0"/>
                  </a:lnTo>
                  <a:lnTo>
                    <a:pt x="0" y="83820"/>
                  </a:lnTo>
                  <a:close/>
                </a:path>
              </a:pathLst>
            </a:custGeom>
            <a:noFill/>
            <a:ln w="19050" cap="rnd">
              <a:solidFill>
                <a:srgbClr val="FFFFFF"/>
              </a:solidFill>
              <a:miter lim="101601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2" name="Shape 3485"/>
            <p:cNvSpPr>
              <a:spLocks/>
            </p:cNvSpPr>
            <p:nvPr/>
          </p:nvSpPr>
          <p:spPr bwMode="auto">
            <a:xfrm>
              <a:off x="0" y="0"/>
              <a:ext cx="45720" cy="23622"/>
            </a:xfrm>
            <a:custGeom>
              <a:avLst/>
              <a:gdLst>
                <a:gd name="T0" fmla="*/ 0 w 4572000"/>
                <a:gd name="T1" fmla="*/ 23622 h 2362200"/>
                <a:gd name="T2" fmla="*/ 45720 w 4572000"/>
                <a:gd name="T3" fmla="*/ 23622 h 2362200"/>
                <a:gd name="T4" fmla="*/ 45720 w 4572000"/>
                <a:gd name="T5" fmla="*/ 0 h 2362200"/>
                <a:gd name="T6" fmla="*/ 0 w 4572000"/>
                <a:gd name="T7" fmla="*/ 0 h 2362200"/>
                <a:gd name="T8" fmla="*/ 0 w 4572000"/>
                <a:gd name="T9" fmla="*/ 23622 h 2362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72000"/>
                <a:gd name="T16" fmla="*/ 0 h 2362200"/>
                <a:gd name="T17" fmla="*/ 4572000 w 4572000"/>
                <a:gd name="T18" fmla="*/ 2362200 h 2362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72000" h="2362200">
                  <a:moveTo>
                    <a:pt x="0" y="2362200"/>
                  </a:moveTo>
                  <a:lnTo>
                    <a:pt x="4572000" y="2362200"/>
                  </a:lnTo>
                  <a:lnTo>
                    <a:pt x="4572000" y="0"/>
                  </a:lnTo>
                  <a:lnTo>
                    <a:pt x="0" y="0"/>
                  </a:lnTo>
                  <a:lnTo>
                    <a:pt x="0" y="2362200"/>
                  </a:lnTo>
                  <a:close/>
                </a:path>
              </a:pathLst>
            </a:custGeom>
            <a:noFill/>
            <a:ln w="9525" cap="rnd">
              <a:solidFill>
                <a:srgbClr val="D9D9D9"/>
              </a:solidFill>
              <a:miter lim="101601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3" name="Rectangle 3486"/>
            <p:cNvSpPr>
              <a:spLocks noChangeArrowheads="1"/>
            </p:cNvSpPr>
            <p:nvPr/>
          </p:nvSpPr>
          <p:spPr bwMode="auto">
            <a:xfrm>
              <a:off x="14363" y="1531"/>
              <a:ext cx="24427" cy="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 b="1">
                  <a:solidFill>
                    <a:srgbClr val="000000"/>
                  </a:solidFill>
                </a:rPr>
                <a:t>Доля резильентных ОО</a:t>
              </a:r>
              <a:endParaRPr lang="en-US" altLang="ru-RU"/>
            </a:p>
          </p:txBody>
        </p:sp>
        <p:sp>
          <p:nvSpPr>
            <p:cNvPr id="21534" name="Rectangle 3487"/>
            <p:cNvSpPr>
              <a:spLocks noChangeArrowheads="1"/>
            </p:cNvSpPr>
            <p:nvPr/>
          </p:nvSpPr>
          <p:spPr bwMode="auto">
            <a:xfrm>
              <a:off x="30721" y="1531"/>
              <a:ext cx="8069" cy="1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 b="1">
                  <a:solidFill>
                    <a:srgbClr val="000000"/>
                  </a:solidFill>
                </a:rPr>
                <a:t> </a:t>
              </a:r>
              <a:endParaRPr lang="en-US" altLang="ru-RU"/>
            </a:p>
          </p:txBody>
        </p:sp>
        <p:sp>
          <p:nvSpPr>
            <p:cNvPr id="21535" name="Rectangle 52953"/>
            <p:cNvSpPr>
              <a:spLocks noChangeArrowheads="1"/>
            </p:cNvSpPr>
            <p:nvPr/>
          </p:nvSpPr>
          <p:spPr bwMode="auto">
            <a:xfrm>
              <a:off x="20690" y="4104"/>
              <a:ext cx="1028" cy="2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6</a:t>
              </a:r>
              <a:endParaRPr lang="en-US" altLang="ru-RU"/>
            </a:p>
          </p:txBody>
        </p:sp>
        <p:sp>
          <p:nvSpPr>
            <p:cNvPr id="21536" name="Rectangle 52954"/>
            <p:cNvSpPr>
              <a:spLocks noChangeArrowheads="1"/>
            </p:cNvSpPr>
            <p:nvPr/>
          </p:nvSpPr>
          <p:spPr bwMode="auto">
            <a:xfrm>
              <a:off x="21452" y="4104"/>
              <a:ext cx="1450" cy="2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%</a:t>
              </a:r>
              <a:endParaRPr lang="en-US" altLang="ru-RU"/>
            </a:p>
          </p:txBody>
        </p:sp>
        <p:sp>
          <p:nvSpPr>
            <p:cNvPr id="21537" name="Rectangle 3489"/>
            <p:cNvSpPr>
              <a:spLocks noChangeArrowheads="1"/>
            </p:cNvSpPr>
            <p:nvPr/>
          </p:nvSpPr>
          <p:spPr bwMode="auto">
            <a:xfrm>
              <a:off x="22550" y="4104"/>
              <a:ext cx="458" cy="2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 </a:t>
              </a:r>
              <a:endParaRPr lang="en-US" altLang="ru-RU"/>
            </a:p>
          </p:txBody>
        </p:sp>
        <p:sp>
          <p:nvSpPr>
            <p:cNvPr id="21538" name="Rectangle 3490"/>
            <p:cNvSpPr>
              <a:spLocks noChangeArrowheads="1"/>
            </p:cNvSpPr>
            <p:nvPr/>
          </p:nvSpPr>
          <p:spPr bwMode="auto">
            <a:xfrm>
              <a:off x="31056" y="6169"/>
              <a:ext cx="18670" cy="2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Резильентные ОО</a:t>
              </a:r>
              <a:endParaRPr lang="en-US" altLang="ru-RU"/>
            </a:p>
          </p:txBody>
        </p:sp>
        <p:sp>
          <p:nvSpPr>
            <p:cNvPr id="21539" name="Rectangle 3492"/>
            <p:cNvSpPr>
              <a:spLocks noChangeArrowheads="1"/>
            </p:cNvSpPr>
            <p:nvPr/>
          </p:nvSpPr>
          <p:spPr bwMode="auto">
            <a:xfrm>
              <a:off x="31056" y="8284"/>
              <a:ext cx="20534" cy="2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Нерезильентные ОО</a:t>
              </a:r>
              <a:endParaRPr lang="en-US" altLang="ru-RU"/>
            </a:p>
          </p:txBody>
        </p:sp>
        <p:sp>
          <p:nvSpPr>
            <p:cNvPr id="21540" name="Rectangle 3493"/>
            <p:cNvSpPr>
              <a:spLocks noChangeArrowheads="1"/>
            </p:cNvSpPr>
            <p:nvPr/>
          </p:nvSpPr>
          <p:spPr bwMode="auto">
            <a:xfrm>
              <a:off x="44413" y="8284"/>
              <a:ext cx="458" cy="2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 </a:t>
              </a:r>
              <a:endParaRPr lang="en-US" altLang="ru-RU"/>
            </a:p>
          </p:txBody>
        </p:sp>
        <p:sp>
          <p:nvSpPr>
            <p:cNvPr id="21541" name="Rectangle 3494"/>
            <p:cNvSpPr>
              <a:spLocks noChangeArrowheads="1"/>
            </p:cNvSpPr>
            <p:nvPr/>
          </p:nvSpPr>
          <p:spPr bwMode="auto">
            <a:xfrm>
              <a:off x="31056" y="10769"/>
              <a:ext cx="17596" cy="1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Остальные ОО</a:t>
              </a:r>
              <a:endParaRPr lang="en-US" altLang="ru-RU"/>
            </a:p>
          </p:txBody>
        </p:sp>
        <p:sp>
          <p:nvSpPr>
            <p:cNvPr id="21542" name="Rectangle 3495"/>
            <p:cNvSpPr>
              <a:spLocks noChangeArrowheads="1"/>
            </p:cNvSpPr>
            <p:nvPr/>
          </p:nvSpPr>
          <p:spPr bwMode="auto">
            <a:xfrm>
              <a:off x="40481" y="10509"/>
              <a:ext cx="9245" cy="1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 </a:t>
              </a:r>
              <a:endParaRPr lang="en-US" altLang="ru-RU"/>
            </a:p>
          </p:txBody>
        </p:sp>
        <p:sp>
          <p:nvSpPr>
            <p:cNvPr id="21543" name="Rectangle 52955"/>
            <p:cNvSpPr>
              <a:spLocks noChangeArrowheads="1"/>
            </p:cNvSpPr>
            <p:nvPr/>
          </p:nvSpPr>
          <p:spPr bwMode="auto">
            <a:xfrm>
              <a:off x="1664" y="12520"/>
              <a:ext cx="2042" cy="2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63</a:t>
              </a:r>
              <a:endParaRPr lang="en-US" altLang="ru-RU"/>
            </a:p>
          </p:txBody>
        </p:sp>
        <p:sp>
          <p:nvSpPr>
            <p:cNvPr id="21544" name="Rectangle 52956"/>
            <p:cNvSpPr>
              <a:spLocks noChangeArrowheads="1"/>
            </p:cNvSpPr>
            <p:nvPr/>
          </p:nvSpPr>
          <p:spPr bwMode="auto">
            <a:xfrm>
              <a:off x="3188" y="12520"/>
              <a:ext cx="15220" cy="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ru-RU" altLang="ru-RU" sz="1200">
                  <a:solidFill>
                    <a:srgbClr val="000000"/>
                  </a:solidFill>
                </a:rPr>
                <a:t>3</a:t>
              </a:r>
              <a:r>
                <a:rPr lang="en-US" altLang="ru-RU" sz="1200">
                  <a:solidFill>
                    <a:srgbClr val="000000"/>
                  </a:solidFill>
                </a:rPr>
                <a:t>%</a:t>
              </a:r>
              <a:endParaRPr lang="en-US" altLang="ru-RU"/>
            </a:p>
          </p:txBody>
        </p:sp>
        <p:sp>
          <p:nvSpPr>
            <p:cNvPr id="21545" name="Rectangle 52957"/>
            <p:cNvSpPr>
              <a:spLocks noChangeArrowheads="1"/>
            </p:cNvSpPr>
            <p:nvPr/>
          </p:nvSpPr>
          <p:spPr bwMode="auto">
            <a:xfrm>
              <a:off x="24229" y="15538"/>
              <a:ext cx="8587" cy="2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31</a:t>
              </a:r>
              <a:endParaRPr lang="en-US" altLang="ru-RU"/>
            </a:p>
          </p:txBody>
        </p:sp>
        <p:sp>
          <p:nvSpPr>
            <p:cNvPr id="21546" name="Rectangle 52958"/>
            <p:cNvSpPr>
              <a:spLocks noChangeArrowheads="1"/>
            </p:cNvSpPr>
            <p:nvPr/>
          </p:nvSpPr>
          <p:spPr bwMode="auto">
            <a:xfrm>
              <a:off x="25753" y="15538"/>
              <a:ext cx="1449" cy="2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%</a:t>
              </a:r>
              <a:endParaRPr lang="en-US" altLang="ru-RU"/>
            </a:p>
          </p:txBody>
        </p:sp>
        <p:sp>
          <p:nvSpPr>
            <p:cNvPr id="21547" name="Rectangle 3499"/>
            <p:cNvSpPr>
              <a:spLocks noChangeArrowheads="1"/>
            </p:cNvSpPr>
            <p:nvPr/>
          </p:nvSpPr>
          <p:spPr bwMode="auto">
            <a:xfrm>
              <a:off x="26850" y="15538"/>
              <a:ext cx="5290" cy="2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indent="444500"/>
              <a:r>
                <a:rPr lang="en-US" altLang="ru-RU" sz="1200">
                  <a:solidFill>
                    <a:srgbClr val="000000"/>
                  </a:solidFill>
                </a:rPr>
                <a:t> </a:t>
              </a:r>
              <a:endParaRPr lang="en-US" altLang="ru-RU"/>
            </a:p>
          </p:txBody>
        </p:sp>
      </p:grpSp>
      <p:sp>
        <p:nvSpPr>
          <p:cNvPr id="21518" name="Прямоугольник 84"/>
          <p:cNvSpPr>
            <a:spLocks noChangeArrowheads="1"/>
          </p:cNvSpPr>
          <p:nvPr/>
        </p:nvSpPr>
        <p:spPr bwMode="auto">
          <a:xfrm>
            <a:off x="407988" y="5432425"/>
            <a:ext cx="7239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b="1">
                <a:solidFill>
                  <a:srgbClr val="1F4E79"/>
                </a:solidFill>
                <a:latin typeface="Calibri" pitchFamily="34" charset="0"/>
              </a:rPr>
              <a:t>Доля резильентных ОО среди всех российских ОО, участвовавших в региональных оценках </a:t>
            </a:r>
            <a:r>
              <a:rPr lang="en-US" b="1">
                <a:solidFill>
                  <a:srgbClr val="1F4E79"/>
                </a:solidFill>
                <a:latin typeface="Calibri" pitchFamily="34" charset="0"/>
              </a:rPr>
              <a:t>PISA</a:t>
            </a:r>
            <a:r>
              <a:rPr lang="ru-RU" b="1">
                <a:solidFill>
                  <a:srgbClr val="1F4E79"/>
                </a:solidFill>
                <a:latin typeface="Calibri" pitchFamily="34" charset="0"/>
              </a:rPr>
              <a:t> в 2019 году </a:t>
            </a:r>
          </a:p>
          <a:p>
            <a:pPr eaLnBrk="1" hangingPunct="1"/>
            <a:endParaRPr lang="ru-RU" b="1">
              <a:solidFill>
                <a:srgbClr val="1F4E7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4925" y="1190625"/>
            <a:ext cx="9144000" cy="5432425"/>
            <a:chOff x="-3" y="-186606"/>
            <a:chExt cx="12192001" cy="7242625"/>
          </a:xfrm>
        </p:grpSpPr>
        <p:pic>
          <p:nvPicPr>
            <p:cNvPr id="23564" name="Рисунок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0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Скругленный прямоугольник 8"/>
            <p:cNvSpPr/>
            <p:nvPr/>
          </p:nvSpPr>
          <p:spPr>
            <a:xfrm rot="16200000">
              <a:off x="2150835" y="-2337444"/>
              <a:ext cx="7242625" cy="11544301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174625" y="1816100"/>
            <a:ext cx="8840788" cy="458788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ru-RU" sz="825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 </a:t>
            </a:r>
            <a:endParaRPr lang="ru-RU" sz="525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endParaRPr lang="ru-RU" sz="105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25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 Северск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4925" y="1195388"/>
            <a:ext cx="6564313" cy="382587"/>
          </a:xfrm>
          <a:prstGeom prst="rect">
            <a:avLst/>
          </a:prstGeom>
          <a:solidFill>
            <a:srgbClr val="77CAEF"/>
          </a:solidFill>
        </p:spPr>
        <p:txBody>
          <a:bodyPr/>
          <a:lstStyle/>
          <a:p>
            <a:pPr algn="ctr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   </a:t>
            </a:r>
            <a:endParaRPr lang="ru-RU" sz="2100" b="1" dirty="0">
              <a:solidFill>
                <a:schemeClr val="accent1">
                  <a:lumMod val="50000"/>
                </a:schemeClr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23558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2925" y="1146175"/>
            <a:ext cx="6953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-244475" y="1581150"/>
            <a:ext cx="8032750" cy="28575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165100" y="1755775"/>
            <a:ext cx="8805863" cy="4749800"/>
          </a:xfrm>
          <a:prstGeom prst="rect">
            <a:avLst/>
          </a:prstGeom>
          <a:solidFill>
            <a:schemeClr val="bg1">
              <a:alpha val="41961"/>
            </a:schemeClr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</a:rPr>
              <a:t>Формирование математической грамотности средствами:</a:t>
            </a:r>
          </a:p>
          <a:p>
            <a:pPr>
              <a:defRPr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обновления содержания образования в программах предпрофессиональной подготовки (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IT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-класс), внедрения финансовой грамотности, развития шахматного образования </a:t>
            </a:r>
          </a:p>
          <a:p>
            <a:pPr eaLnBrk="1" hangingPunct="1">
              <a:defRPr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</a:rPr>
              <a:t>Формирование естественнонаучной грамотности средствами: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организации участия обучающихся в олимпиадах НТИ, профильных сменах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создание условий для формирования у обучающихся цифровых образовательных  навыков,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расширение спектра программ дополнительного образования естественнонаучной направленности, в том числе в рамках сетевого взаимодействия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участие ДОУ в региональном проекте</a:t>
            </a:r>
            <a:r>
              <a:rPr lang="ru-RU" altLang="ru-RU" sz="1700" dirty="0">
                <a:solidFill>
                  <a:schemeClr val="accent1">
                    <a:lumMod val="50000"/>
                  </a:schemeClr>
                </a:solidFill>
              </a:rPr>
              <a:t> «Развитие пространственного мышления дошкольников как основа формирования естественнонаучных, цифровых и инженерных компетенций человека будущего»</a:t>
            </a:r>
          </a:p>
          <a:p>
            <a:pPr eaLnBrk="1" hangingPunct="1">
              <a:defRPr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</a:rPr>
              <a:t>Формирование читательской грамотности средствами: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организации участия обучающихся в олимпиадах, профильных сменах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создание условий для формирования у обучающихся коммуникативных  навыков, навыков работы с информацией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352425" y="2894013"/>
            <a:ext cx="4519613" cy="17462"/>
          </a:xfrm>
          <a:prstGeom prst="line">
            <a:avLst/>
          </a:prstGeom>
          <a:ln w="34925" cmpd="sng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52425" y="5365750"/>
            <a:ext cx="4519613" cy="19050"/>
          </a:xfrm>
          <a:prstGeom prst="line">
            <a:avLst/>
          </a:prstGeom>
          <a:ln w="34925" cmpd="sng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0" y="1174750"/>
            <a:ext cx="9144000" cy="4460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05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 число 10 ведущих стран мира </a:t>
            </a:r>
            <a:br>
              <a:rPr lang="ru-RU" sz="105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образования: обновление содержания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4925" y="1190625"/>
            <a:ext cx="9144000" cy="5432425"/>
            <a:chOff x="-3" y="-186606"/>
            <a:chExt cx="12192001" cy="7242625"/>
          </a:xfrm>
        </p:grpSpPr>
        <p:pic>
          <p:nvPicPr>
            <p:cNvPr id="23564" name="Рисунок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0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Скругленный прямоугольник 8"/>
            <p:cNvSpPr/>
            <p:nvPr/>
          </p:nvSpPr>
          <p:spPr>
            <a:xfrm rot="16200000">
              <a:off x="2150835" y="-2337444"/>
              <a:ext cx="7242625" cy="11544301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174625" y="1816100"/>
            <a:ext cx="8840788" cy="458788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ru-RU" sz="825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 </a:t>
            </a:r>
            <a:endParaRPr lang="ru-RU" sz="525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endParaRPr lang="ru-RU" sz="105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25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 Северск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4925" y="1195388"/>
            <a:ext cx="6564313" cy="382587"/>
          </a:xfrm>
          <a:prstGeom prst="rect">
            <a:avLst/>
          </a:prstGeom>
          <a:solidFill>
            <a:srgbClr val="77CAEF"/>
          </a:solidFill>
        </p:spPr>
        <p:txBody>
          <a:bodyPr/>
          <a:lstStyle/>
          <a:p>
            <a:pPr algn="ctr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   </a:t>
            </a:r>
            <a:endParaRPr lang="ru-RU" sz="2100" b="1" dirty="0">
              <a:solidFill>
                <a:schemeClr val="accent1">
                  <a:lumMod val="50000"/>
                </a:schemeClr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23558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2925" y="1146175"/>
            <a:ext cx="6953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-244475" y="1581150"/>
            <a:ext cx="8032750" cy="28575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166427" y="1727574"/>
            <a:ext cx="8805863" cy="4749800"/>
          </a:xfrm>
          <a:prstGeom prst="rect">
            <a:avLst/>
          </a:prstGeom>
          <a:solidFill>
            <a:schemeClr val="bg1">
              <a:alpha val="41961"/>
            </a:schemeClr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  <a:effectLst/>
        </p:spPr>
        <p:txBody>
          <a:bodyPr/>
          <a:lstStyle/>
          <a:p>
            <a:pPr>
              <a:defRPr/>
            </a:pPr>
            <a:endParaRPr lang="ru-RU" sz="1700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783248" y="6032867"/>
            <a:ext cx="4519613" cy="17462"/>
          </a:xfrm>
          <a:prstGeom prst="line">
            <a:avLst/>
          </a:prstGeom>
          <a:ln w="34925" cmpd="sng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4296584" y="6183601"/>
            <a:ext cx="4519613" cy="19050"/>
          </a:xfrm>
          <a:prstGeom prst="line">
            <a:avLst/>
          </a:prstGeom>
          <a:ln w="34925" cmpd="sng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0" y="1174750"/>
            <a:ext cx="9144000" cy="4460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05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 число 10 ведущих стран мира </a:t>
            </a:r>
            <a:br>
              <a:rPr lang="ru-RU" sz="105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образования: обновление содержания образования </a:t>
            </a: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94592" y="2058307"/>
            <a:ext cx="7845559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ПОЛОЖИТЕЛЬНЫЕ ФАКТОРЫ</a:t>
            </a:r>
          </a:p>
          <a:p>
            <a:pPr marL="0" marR="0" lvl="0" indent="44450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ru-RU" sz="17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444500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Углубленное изучением предметов (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метапредметная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составляющая)</a:t>
            </a:r>
          </a:p>
          <a:p>
            <a:pPr marL="0" marR="0" lvl="0" indent="444500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Наличие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ОО достаточного количества устройств, имеющих выход 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интернет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444500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Системная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профориентационная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работа</a:t>
            </a:r>
          </a:p>
          <a:p>
            <a:pPr marL="0" marR="0" lvl="0" indent="444500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Индекс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олимпиадной активности учащихся</a:t>
            </a:r>
          </a:p>
          <a:p>
            <a:pPr marL="0" marR="0" lvl="0" indent="444500" defTabSz="914400" eaLnBrk="1" latinLnBrk="0" hangingPunct="1">
              <a:lnSpc>
                <a:spcPct val="100000"/>
              </a:lnSpc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Вовлеченность родителей в учебный процесс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Группа 1"/>
          <p:cNvGrpSpPr>
            <a:grpSpLocks/>
          </p:cNvGrpSpPr>
          <p:nvPr/>
        </p:nvGrpSpPr>
        <p:grpSpPr bwMode="auto">
          <a:xfrm>
            <a:off x="34925" y="1190625"/>
            <a:ext cx="9144000" cy="5432425"/>
            <a:chOff x="-3" y="-186606"/>
            <a:chExt cx="12192001" cy="7242625"/>
          </a:xfrm>
        </p:grpSpPr>
        <p:pic>
          <p:nvPicPr>
            <p:cNvPr id="23564" name="Рисунок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0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Скругленный прямоугольник 8"/>
            <p:cNvSpPr/>
            <p:nvPr/>
          </p:nvSpPr>
          <p:spPr>
            <a:xfrm rot="16200000">
              <a:off x="2150835" y="-2337444"/>
              <a:ext cx="7242625" cy="11544301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174625" y="1816100"/>
            <a:ext cx="8840788" cy="458788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ru-RU" sz="825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 </a:t>
            </a:r>
            <a:endParaRPr lang="ru-RU" sz="525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endParaRPr lang="ru-RU" sz="105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25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 Северск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4925" y="1195388"/>
            <a:ext cx="6564313" cy="382587"/>
          </a:xfrm>
          <a:prstGeom prst="rect">
            <a:avLst/>
          </a:prstGeom>
          <a:solidFill>
            <a:srgbClr val="77CAEF"/>
          </a:solidFill>
        </p:spPr>
        <p:txBody>
          <a:bodyPr/>
          <a:lstStyle/>
          <a:p>
            <a:pPr algn="ctr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   </a:t>
            </a:r>
            <a:endParaRPr lang="ru-RU" sz="2100" b="1" dirty="0">
              <a:solidFill>
                <a:schemeClr val="accent1">
                  <a:lumMod val="50000"/>
                </a:schemeClr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23558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2925" y="1146175"/>
            <a:ext cx="6953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-244475" y="1581150"/>
            <a:ext cx="8032750" cy="28575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165100" y="1755775"/>
            <a:ext cx="8805863" cy="4749800"/>
          </a:xfrm>
          <a:prstGeom prst="rect">
            <a:avLst/>
          </a:prstGeom>
          <a:solidFill>
            <a:schemeClr val="bg1">
              <a:alpha val="41961"/>
            </a:schemeClr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</a:rPr>
              <a:t>Формирование математической грамотности средствами:</a:t>
            </a:r>
          </a:p>
          <a:p>
            <a:pPr>
              <a:defRPr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обновления содержания образования в программах предпрофессиональной подготовки (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IT</a:t>
            </a: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-класс), внедрения финансовой грамотности, развития шахматного образования </a:t>
            </a:r>
          </a:p>
          <a:p>
            <a:pPr eaLnBrk="1" hangingPunct="1">
              <a:defRPr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</a:rPr>
              <a:t>Формирование естественнонаучной грамотности средствами: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организации участия обучающихся в олимпиадах НТИ, профильных сменах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создание условий для формирования у обучающихся цифровых образовательных  навыков,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расширение спектра программ дополнительного образования естественнонаучной направленности, в том числе в рамках сетевого взаимодействия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участие ДОУ в региональном проекте</a:t>
            </a:r>
            <a:r>
              <a:rPr lang="ru-RU" altLang="ru-RU" sz="1700" dirty="0">
                <a:solidFill>
                  <a:schemeClr val="accent1">
                    <a:lumMod val="50000"/>
                  </a:schemeClr>
                </a:solidFill>
              </a:rPr>
              <a:t> «Развитие пространственного мышления дошкольников как основа формирования естественнонаучных, цифровых и инженерных компетенций человека будущего»</a:t>
            </a:r>
          </a:p>
          <a:p>
            <a:pPr eaLnBrk="1" hangingPunct="1">
              <a:defRPr/>
            </a:pPr>
            <a:endParaRPr lang="ru-RU" sz="8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ru-RU" sz="1700" b="1" dirty="0">
                <a:solidFill>
                  <a:schemeClr val="accent1">
                    <a:lumMod val="50000"/>
                  </a:schemeClr>
                </a:solidFill>
              </a:rPr>
              <a:t>Формирование читательской грамотности средствами: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организации участия обучающихся в олимпиадах, профильных сменах</a:t>
            </a:r>
          </a:p>
          <a:p>
            <a:pPr eaLnBrk="1" hangingPunct="1">
              <a:defRPr/>
            </a:pPr>
            <a:r>
              <a:rPr lang="ru-RU" sz="1700" dirty="0">
                <a:solidFill>
                  <a:schemeClr val="accent1">
                    <a:lumMod val="50000"/>
                  </a:schemeClr>
                </a:solidFill>
              </a:rPr>
              <a:t>- создание условий для формирования у обучающихся коммуникативных  навыков, навыков работы с информацией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352425" y="2894013"/>
            <a:ext cx="4519613" cy="17462"/>
          </a:xfrm>
          <a:prstGeom prst="line">
            <a:avLst/>
          </a:prstGeom>
          <a:ln w="34925" cmpd="sng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52425" y="5365750"/>
            <a:ext cx="4519613" cy="19050"/>
          </a:xfrm>
          <a:prstGeom prst="line">
            <a:avLst/>
          </a:prstGeom>
          <a:ln w="34925" cmpd="sng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0" y="1174750"/>
            <a:ext cx="9144000" cy="4460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05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 число 10 ведущих стран мира </a:t>
            </a:r>
            <a:br>
              <a:rPr lang="ru-RU" sz="105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cap="al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образования: обновление содержания образования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49313"/>
            <a:ext cx="9144000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5550" y="1882775"/>
            <a:ext cx="4376738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35113" y="5389563"/>
            <a:ext cx="53371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            СПАСИБО ЗА ВНИМАНИЕ!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Заголовок 1"/>
          <p:cNvSpPr>
            <a:spLocks noGrp="1"/>
          </p:cNvSpPr>
          <p:nvPr>
            <p:ph type="ctrTitle"/>
          </p:nvPr>
        </p:nvSpPr>
        <p:spPr>
          <a:xfrm>
            <a:off x="1350963" y="1136650"/>
            <a:ext cx="68580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</a:t>
            </a:r>
            <a:b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образования ЗАТО Северск в 2020 году</a:t>
            </a:r>
          </a:p>
        </p:txBody>
      </p:sp>
      <p:pic>
        <p:nvPicPr>
          <p:cNvPr id="25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7660504" y="988351"/>
            <a:ext cx="784913" cy="754724"/>
          </a:xfrm>
          <a:prstGeom prst="rect">
            <a:avLst/>
          </a:prstGeom>
          <a:ln>
            <a:noFill/>
          </a:ln>
          <a:effectLst>
            <a:glow rad="317500">
              <a:schemeClr val="bg1">
                <a:alpha val="25000"/>
              </a:schemeClr>
            </a:glow>
            <a:outerShdw blurRad="215900" dist="63500" dir="4320000" sx="101000" sy="101000" algn="tl" rotWithShape="0">
              <a:schemeClr val="bg1">
                <a:alpha val="78000"/>
              </a:schemeClr>
            </a:outerShdw>
            <a:softEdge rad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Группа 1"/>
          <p:cNvGrpSpPr>
            <a:grpSpLocks/>
          </p:cNvGrpSpPr>
          <p:nvPr/>
        </p:nvGrpSpPr>
        <p:grpSpPr bwMode="auto">
          <a:xfrm>
            <a:off x="0" y="806450"/>
            <a:ext cx="9144000" cy="5430838"/>
            <a:chOff x="-3" y="-186606"/>
            <a:chExt cx="12192001" cy="7242625"/>
          </a:xfrm>
        </p:grpSpPr>
        <p:pic>
          <p:nvPicPr>
            <p:cNvPr id="4108" name="Рисунок 7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Скругленный прямоугольник 8"/>
            <p:cNvSpPr/>
            <p:nvPr/>
          </p:nvSpPr>
          <p:spPr>
            <a:xfrm rot="16200000">
              <a:off x="2150836" y="-2337445"/>
              <a:ext cx="7242625" cy="11544301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174625" y="1816100"/>
            <a:ext cx="8840788" cy="458788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ru-RU" sz="825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 </a:t>
            </a:r>
            <a:endParaRPr lang="ru-RU" sz="525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endParaRPr lang="ru-RU" sz="105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25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 Северск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4925" y="1193800"/>
            <a:ext cx="6565900" cy="382588"/>
          </a:xfrm>
          <a:prstGeom prst="rect">
            <a:avLst/>
          </a:prstGeom>
          <a:solidFill>
            <a:srgbClr val="77CAEF"/>
          </a:solidFill>
        </p:spPr>
        <p:txBody>
          <a:bodyPr/>
          <a:lstStyle/>
          <a:p>
            <a:pPr algn="ctr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  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Национальные цели развития</a:t>
            </a:r>
          </a:p>
        </p:txBody>
      </p:sp>
      <p:pic>
        <p:nvPicPr>
          <p:cNvPr id="4102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62925" y="1146175"/>
            <a:ext cx="6953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Прямоугольник 29"/>
          <p:cNvSpPr/>
          <p:nvPr/>
        </p:nvSpPr>
        <p:spPr>
          <a:xfrm>
            <a:off x="-244475" y="1581150"/>
            <a:ext cx="8032750" cy="106203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Указ Президента РФ от 07.05.2018 г. № 204 “О национальных целях и стратегических задачах развития Российской Федерации на  период до 2024 года» 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Указ Президента РФ «О национальных целях развития Российской Федерации на период до 2030 года» № 474 от 21.07.2020</a:t>
            </a:r>
          </a:p>
        </p:txBody>
      </p:sp>
      <p:sp>
        <p:nvSpPr>
          <p:cNvPr id="31" name="Заголовок 1"/>
          <p:cNvSpPr txBox="1">
            <a:spLocks/>
          </p:cNvSpPr>
          <p:nvPr/>
        </p:nvSpPr>
        <p:spPr>
          <a:xfrm>
            <a:off x="101600" y="2651125"/>
            <a:ext cx="3983038" cy="1277938"/>
          </a:xfrm>
          <a:prstGeom prst="rect">
            <a:avLst/>
          </a:prstGeom>
          <a:solidFill>
            <a:srgbClr val="FFFFFF">
              <a:alpha val="41961"/>
            </a:srgbClr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  <a:effectLst/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5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Вхождение Российской Федерации в число 10 ведущих стран мира по качеству общего образования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109538" y="4119563"/>
            <a:ext cx="3948112" cy="1917700"/>
          </a:xfrm>
          <a:prstGeom prst="rect">
            <a:avLst/>
          </a:prstGeom>
          <a:solidFill>
            <a:srgbClr val="FFFFFF">
              <a:alpha val="41961"/>
            </a:srgbClr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  <a:effectLst/>
        </p:spPr>
        <p:txBody>
          <a:bodyPr>
            <a:normAutofit fontScale="52500" lnSpcReduction="20000"/>
          </a:bodyPr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 и национально-культурных традиций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4186238" y="2644775"/>
            <a:ext cx="4829175" cy="3392488"/>
          </a:xfrm>
          <a:prstGeom prst="rect">
            <a:avLst/>
          </a:prstGeom>
          <a:solidFill>
            <a:schemeClr val="bg1">
              <a:alpha val="41961"/>
            </a:schemeClr>
          </a:solidFill>
          <a:ln w="38100">
            <a:solidFill>
              <a:schemeClr val="accent1">
                <a:lumMod val="75000"/>
              </a:schemeClr>
            </a:solidFill>
            <a:prstDash val="sysDash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rPr>
              <a:t> 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rPr>
              <a:t>-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результаты качества образования ЗАТО Северск сопоставимы с общероссийскими результатами, а в ряде позиций - с результатами мировых лидеров (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PISA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-2019)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- успешный опыт применения IT-технологий в образовательном процессе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- открыт Центр образования цифрового и гуманитарного профилей «Точка роста»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rPr>
            </a:br>
            <a:r>
              <a:rPr lang="ru-RU" dirty="0"/>
              <a:t>-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обновление содержания образования</a:t>
            </a:r>
          </a:p>
          <a:p>
            <a:pPr eaLnBrk="1" hangingPunct="1"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- создание современной инфраструктуры</a:t>
            </a:r>
          </a:p>
          <a:p>
            <a:pPr eaLnBrk="1" hangingPunct="1"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- развитие кадрового потенциала</a:t>
            </a:r>
          </a:p>
          <a:p>
            <a:pPr eaLnBrk="1" hangingPunct="1"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- создание современной и безопасной цифровой образовательной среды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rPr>
            </a:b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rPr>
            </a:b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j-ea"/>
              <a:cs typeface="+mj-cs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4318000" y="4687888"/>
            <a:ext cx="4518025" cy="17462"/>
          </a:xfrm>
          <a:prstGeom prst="line">
            <a:avLst/>
          </a:prstGeom>
          <a:ln w="34925" cmpd="sng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Группа 1"/>
          <p:cNvGrpSpPr>
            <a:grpSpLocks/>
          </p:cNvGrpSpPr>
          <p:nvPr/>
        </p:nvGrpSpPr>
        <p:grpSpPr bwMode="auto">
          <a:xfrm>
            <a:off x="0" y="760413"/>
            <a:ext cx="9580563" cy="5430837"/>
            <a:chOff x="-1" y="-130632"/>
            <a:chExt cx="12773026" cy="7242625"/>
          </a:xfrm>
        </p:grpSpPr>
        <p:pic>
          <p:nvPicPr>
            <p:cNvPr id="5168" name="Рисунок 7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0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Скругленный прямоугольник 8"/>
            <p:cNvSpPr/>
            <p:nvPr/>
          </p:nvSpPr>
          <p:spPr>
            <a:xfrm rot="16200000">
              <a:off x="3380041" y="-2280991"/>
              <a:ext cx="7242625" cy="11543344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174625" y="1816100"/>
            <a:ext cx="8840788" cy="458788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ru-RU" sz="825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Calibri" pitchFamily="34" charset="0"/>
                <a:cs typeface="Times New Roman" pitchFamily="18" charset="0"/>
              </a:rPr>
              <a:t> </a:t>
            </a:r>
            <a:endParaRPr lang="ru-RU" sz="525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hangingPunct="1">
              <a:defRPr/>
            </a:pPr>
            <a:endParaRPr lang="ru-RU" sz="105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825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 Северск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0" y="1228725"/>
            <a:ext cx="6564313" cy="454025"/>
          </a:xfrm>
          <a:prstGeom prst="rect">
            <a:avLst/>
          </a:prstGeom>
          <a:solidFill>
            <a:srgbClr val="77CAEF"/>
          </a:solid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   </a:t>
            </a: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Национальный проект «Образование» (2018-2024)</a:t>
            </a:r>
            <a:endParaRPr lang="ru-RU" sz="21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233488" y="1754188"/>
          <a:ext cx="7930298" cy="4121981"/>
        </p:xfrm>
        <a:graphic>
          <a:graphicData uri="http://schemas.openxmlformats.org/drawingml/2006/table">
            <a:tbl>
              <a:tblPr/>
              <a:tblGrid>
                <a:gridCol w="3303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6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1252">
                <a:tc>
                  <a:txBody>
                    <a:bodyPr/>
                    <a:lstStyle/>
                    <a:p>
                      <a:pPr algn="ctr"/>
                      <a:r>
                        <a:rPr lang="ru-RU" sz="2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проекта</a:t>
                      </a:r>
                      <a:endParaRPr lang="ru-RU" sz="2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B2D5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Мероприятия</a:t>
                      </a:r>
                      <a:endParaRPr lang="ru-RU" sz="21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B2D5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1. «Современная школа»</a:t>
                      </a: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577 обучающихся обучались по сетевым программам, в том числе - 516 обучающихся в сетевом модуле образовательной области «Технология»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Открытие «Точки роста»</a:t>
                      </a:r>
                      <a:endParaRPr lang="ru-RU" sz="15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6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2. «Успех каждого ребенка»</a:t>
                      </a: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CAE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Открытие 630 программ дополнительного образования</a:t>
                      </a:r>
                      <a:endParaRPr lang="ru-RU" sz="15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CAE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3. «Учитель будущего»</a:t>
                      </a: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Повышение квалификации более 600 педагогов</a:t>
                      </a:r>
                      <a:endParaRPr lang="ru-RU" sz="15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4.«Цифровая образовательная среда»</a:t>
                      </a: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CAE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Открытие ЦОС на базе МАОУ СФМЛ</a:t>
                      </a:r>
                      <a:endParaRPr lang="ru-RU" sz="15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CAE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5.«Поддержка семей, имеющих детей»</a:t>
                      </a: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108 услуг</a:t>
                      </a:r>
                      <a:r>
                        <a:rPr lang="ru-RU" sz="1500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для 130 родителей детей, не посещающих </a:t>
                      </a:r>
                      <a:endParaRPr lang="ru-RU" sz="150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ДОУ</a:t>
                      </a:r>
                      <a:endParaRPr lang="ru-RU" sz="15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9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6. «Социальная активность»</a:t>
                      </a: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CAEF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4772 обучающихся – участники детских общественных</a:t>
                      </a:r>
                      <a:endParaRPr lang="ru-RU" sz="150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93" marR="4109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CAEF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5141" name="Picture 2" descr="E:\Мои документы\Выступления Кулешовой О.А\день ДОО ТО 18.03.2019\Рисунок4.png"/>
          <p:cNvPicPr>
            <a:picLocks noChangeAspect="1" noChangeArrowheads="1"/>
          </p:cNvPicPr>
          <p:nvPr/>
        </p:nvPicPr>
        <p:blipFill>
          <a:blip r:embed="rId4" cstate="print"/>
          <a:srcRect l="59297" t="-41"/>
          <a:stretch>
            <a:fillRect/>
          </a:stretch>
        </p:blipFill>
        <p:spPr bwMode="auto">
          <a:xfrm>
            <a:off x="0" y="1722438"/>
            <a:ext cx="404813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Овал 16"/>
          <p:cNvSpPr/>
          <p:nvPr/>
        </p:nvSpPr>
        <p:spPr>
          <a:xfrm>
            <a:off x="428625" y="2525713"/>
            <a:ext cx="601663" cy="647700"/>
          </a:xfrm>
          <a:prstGeom prst="ellipse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39731" y="4719985"/>
            <a:ext cx="606966" cy="63978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13399" y="5359713"/>
            <a:ext cx="624547" cy="63978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49" name="Picture 2" descr="http://cdn.onlinewebfonts.com/svg/img_558530.png"/>
          <p:cNvPicPr>
            <a:picLocks noChangeAspect="1" noChangeArrowheads="1"/>
          </p:cNvPicPr>
          <p:nvPr/>
        </p:nvPicPr>
        <p:blipFill>
          <a:blip r:embed="rId5" cstate="print">
            <a:lum bright="54000"/>
          </a:blip>
          <a:srcRect/>
          <a:stretch>
            <a:fillRect/>
          </a:stretch>
        </p:blipFill>
        <p:spPr bwMode="auto">
          <a:xfrm>
            <a:off x="215900" y="5364163"/>
            <a:ext cx="633413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Овал 23"/>
          <p:cNvSpPr/>
          <p:nvPr/>
        </p:nvSpPr>
        <p:spPr>
          <a:xfrm>
            <a:off x="460582" y="3996186"/>
            <a:ext cx="627014" cy="63978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53" name="Picture 18" descr="https://gofossilfree.org/usa/wp-content/uploads/sites/6/2017/11/noun_1232805.png"/>
          <p:cNvPicPr>
            <a:picLocks noChangeAspect="1" noChangeArrowheads="1"/>
          </p:cNvPicPr>
          <p:nvPr/>
        </p:nvPicPr>
        <p:blipFill>
          <a:blip r:embed="rId6" cstate="print">
            <a:lum bright="54000"/>
          </a:blip>
          <a:srcRect/>
          <a:stretch>
            <a:fillRect/>
          </a:stretch>
        </p:blipFill>
        <p:spPr bwMode="auto">
          <a:xfrm>
            <a:off x="415925" y="4716463"/>
            <a:ext cx="6731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4" name="Picture 16" descr="https://im0-tub-ru.yandex.net/i?id=0ccd6f9c26f5514d13cb7b34c34ff34b-l&amp;n=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46000"/>
          </a:blip>
          <a:srcRect l="13959" t="16190" r="15184" b="14857"/>
          <a:stretch>
            <a:fillRect/>
          </a:stretch>
        </p:blipFill>
        <p:spPr bwMode="auto">
          <a:xfrm>
            <a:off x="439738" y="3957638"/>
            <a:ext cx="665162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Овал 24"/>
          <p:cNvSpPr/>
          <p:nvPr/>
        </p:nvSpPr>
        <p:spPr>
          <a:xfrm>
            <a:off x="484765" y="3269237"/>
            <a:ext cx="602831" cy="63978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39402" y="2540012"/>
            <a:ext cx="587198" cy="63978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61" name="Picture 8" descr="http://cdn.onlinewebfonts.com/svg/img_419019.png"/>
          <p:cNvPicPr>
            <a:picLocks noChangeAspect="1" noChangeArrowheads="1"/>
          </p:cNvPicPr>
          <p:nvPr/>
        </p:nvPicPr>
        <p:blipFill>
          <a:blip r:embed="rId8" cstate="print">
            <a:lum bright="54000"/>
          </a:blip>
          <a:srcRect/>
          <a:stretch>
            <a:fillRect/>
          </a:stretch>
        </p:blipFill>
        <p:spPr bwMode="auto">
          <a:xfrm>
            <a:off x="479425" y="3270250"/>
            <a:ext cx="625475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2" name="Picture 22" descr="https://im0-tub-ru.yandex.net/i?id=bf2684ca9f838484d68e4e1a0d38c809&amp;n=13&amp;exp=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58000"/>
          </a:blip>
          <a:srcRect/>
          <a:stretch>
            <a:fillRect/>
          </a:stretch>
        </p:blipFill>
        <p:spPr bwMode="auto">
          <a:xfrm>
            <a:off x="423863" y="2500313"/>
            <a:ext cx="6223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Овал 26"/>
          <p:cNvSpPr/>
          <p:nvPr/>
        </p:nvSpPr>
        <p:spPr>
          <a:xfrm>
            <a:off x="344489" y="1812360"/>
            <a:ext cx="598905" cy="639783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66" name="Picture 20" descr="http://cdn.onlinewebfonts.com/svg/img_520028.png"/>
          <p:cNvPicPr>
            <a:picLocks noChangeAspect="1" noChangeArrowheads="1"/>
          </p:cNvPicPr>
          <p:nvPr/>
        </p:nvPicPr>
        <p:blipFill>
          <a:blip r:embed="rId10" cstate="print">
            <a:lum bright="30000" contrast="-52000"/>
          </a:blip>
          <a:srcRect/>
          <a:stretch>
            <a:fillRect/>
          </a:stretch>
        </p:blipFill>
        <p:spPr bwMode="auto">
          <a:xfrm>
            <a:off x="328613" y="1814513"/>
            <a:ext cx="64135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67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162925" y="1146175"/>
            <a:ext cx="695325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5"/>
          <p:cNvGrpSpPr>
            <a:grpSpLocks/>
          </p:cNvGrpSpPr>
          <p:nvPr/>
        </p:nvGrpSpPr>
        <p:grpSpPr bwMode="auto">
          <a:xfrm>
            <a:off x="-6350" y="857250"/>
            <a:ext cx="9580563" cy="5430838"/>
            <a:chOff x="-1" y="-130631"/>
            <a:chExt cx="12773026" cy="7242625"/>
          </a:xfrm>
        </p:grpSpPr>
        <p:pic>
          <p:nvPicPr>
            <p:cNvPr id="7223" name="Рисунок 14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1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8" name="Скругленный прямоугольник 147"/>
            <p:cNvSpPr/>
            <p:nvPr/>
          </p:nvSpPr>
          <p:spPr>
            <a:xfrm rot="16200000">
              <a:off x="3135585" y="-2525446"/>
              <a:ext cx="7242625" cy="12032254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sp>
        <p:nvSpPr>
          <p:cNvPr id="13" name="Подзаголовок 2"/>
          <p:cNvSpPr txBox="1">
            <a:spLocks/>
          </p:cNvSpPr>
          <p:nvPr/>
        </p:nvSpPr>
        <p:spPr>
          <a:xfrm>
            <a:off x="4100513" y="1476375"/>
            <a:ext cx="5043487" cy="687388"/>
          </a:xfrm>
          <a:prstGeom prst="rect">
            <a:avLst/>
          </a:prstGeom>
          <a:solidFill>
            <a:srgbClr val="77CAEF"/>
          </a:solid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Международные исследования качества подготовки обучающихся</a:t>
            </a:r>
            <a:endParaRPr lang="ru-RU" sz="21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857250"/>
            <a:ext cx="9144000" cy="5159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 число 10 ведущих стран мира </a:t>
            </a:r>
            <a:b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образования: обновление содержания образования </a:t>
            </a:r>
            <a:endParaRPr lang="ru-RU" sz="105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6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8347075" y="903288"/>
            <a:ext cx="4270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Rectangle 2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6213" y="1560513"/>
            <a:ext cx="3024187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500" b="1" dirty="0">
                <a:solidFill>
                  <a:schemeClr val="accent1">
                    <a:lumMod val="50000"/>
                  </a:schemeClr>
                </a:solidFill>
                <a:latin typeface="Arial" charset="0"/>
                <a:cs typeface="Arial" charset="0"/>
              </a:rPr>
              <a:t>Федеральный проект «500+»</a:t>
            </a:r>
            <a:endParaRPr lang="ru-RU" sz="150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2600" y="2163763"/>
            <a:ext cx="4022725" cy="11699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Задачи: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Повышение качества образовательного результата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Оказание адресной поддержки учащимся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Методическое сопровождение педагогов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11175" y="3295650"/>
          <a:ext cx="6976809" cy="27062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1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48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2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7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8263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Территории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Грамотность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Читательская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Математическая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Естественно</a:t>
                      </a:r>
                      <a:r>
                        <a:rPr lang="en-US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научная 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Средние баллы </a:t>
                      </a:r>
                      <a:endParaRPr lang="ru-RU" sz="1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263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Сингапур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549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569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551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687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ЗАТО Северск</a:t>
                      </a: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516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495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485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687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Томская область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499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487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483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263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Россия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488 </a:t>
                      </a:r>
                      <a:endParaRPr lang="ru-RU" sz="1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483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479 </a:t>
                      </a:r>
                      <a:endParaRPr lang="ru-RU" sz="1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3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218" name="Rectangle 1"/>
          <p:cNvSpPr>
            <a:spLocks noChangeArrowheads="1"/>
          </p:cNvSpPr>
          <p:nvPr/>
        </p:nvSpPr>
        <p:spPr bwMode="auto">
          <a:xfrm>
            <a:off x="4572000" y="2528888"/>
            <a:ext cx="3954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b="1">
                <a:solidFill>
                  <a:srgbClr val="1F4E79"/>
                </a:solidFill>
                <a:latin typeface="Calibri" pitchFamily="34" charset="0"/>
              </a:rPr>
              <a:t>Результаты региональной оценки по модели PISA</a:t>
            </a:r>
            <a:endParaRPr lang="ru-RU" altLang="ru-RU">
              <a:solidFill>
                <a:srgbClr val="1F4E79"/>
              </a:solidFill>
              <a:latin typeface="Calibri" pitchFamily="34" charset="0"/>
            </a:endParaRPr>
          </a:p>
        </p:txBody>
      </p:sp>
      <p:pic>
        <p:nvPicPr>
          <p:cNvPr id="7219" name="Рисунок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8288" y="2422525"/>
            <a:ext cx="2444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20" name="Рисунок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" y="2830513"/>
            <a:ext cx="2444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21" name="Рисунок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" y="3067050"/>
            <a:ext cx="2444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Итоги первого этапа исследования качества образования по модели PIS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420" y="1459148"/>
            <a:ext cx="1055821" cy="759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Группа 5"/>
          <p:cNvGrpSpPr>
            <a:grpSpLocks/>
          </p:cNvGrpSpPr>
          <p:nvPr/>
        </p:nvGrpSpPr>
        <p:grpSpPr bwMode="auto">
          <a:xfrm>
            <a:off x="0" y="766763"/>
            <a:ext cx="9580563" cy="5432425"/>
            <a:chOff x="-1" y="-130631"/>
            <a:chExt cx="12773026" cy="7242625"/>
          </a:xfrm>
        </p:grpSpPr>
        <p:pic>
          <p:nvPicPr>
            <p:cNvPr id="9287" name="Рисунок 14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1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8" name="Скругленный прямоугольник 147"/>
            <p:cNvSpPr/>
            <p:nvPr/>
          </p:nvSpPr>
          <p:spPr>
            <a:xfrm rot="16200000">
              <a:off x="3135585" y="-2525445"/>
              <a:ext cx="7242625" cy="12032254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sp>
        <p:nvSpPr>
          <p:cNvPr id="39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857250"/>
            <a:ext cx="9144000" cy="5159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 число 10 ведущих стран мира </a:t>
            </a:r>
            <a:b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образования: обновление содержания образования </a:t>
            </a:r>
            <a:endParaRPr lang="ru-RU" sz="105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23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8347075" y="903288"/>
            <a:ext cx="4270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2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895850" y="2541588"/>
          <a:ext cx="4176023" cy="3183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40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Соотношение с показателями по РФ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>
                    <a:solidFill>
                      <a:srgbClr val="00B0F0">
                        <a:alpha val="34902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Рейтинговые позиции школ-участниц</a:t>
                      </a:r>
                    </a:p>
                    <a:p>
                      <a:pPr marL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ЗАТО Северск </a:t>
                      </a:r>
                      <a:r>
                        <a:rPr lang="en-US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соотношении </a:t>
                      </a: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</a:t>
                      </a:r>
                      <a:endParaRPr lang="en-US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российскими результатами PISA 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>
                    <a:solidFill>
                      <a:srgbClr val="00B0F0">
                        <a:alpha val="3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544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Ниже российского результата 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>
                    <a:noFill/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446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Сопоставим с российским результатом 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 anchor="ctr"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 anchor="ctr"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 anchor="ctr">
                    <a:solidFill>
                      <a:srgbClr val="00B0F0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544">
                <a:tc>
                  <a:txBody>
                    <a:bodyPr/>
                    <a:lstStyle/>
                    <a:p>
                      <a:pPr marL="698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Выше российского результата 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>
                    <a:noFill/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45" marT="333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61913" y="2058988"/>
          <a:ext cx="4770828" cy="36648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7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7217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Рейтинг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34902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Грамотность 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3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7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73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Читательская</a:t>
                      </a:r>
                    </a:p>
                    <a:p>
                      <a:pPr marL="673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(453)*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Математическая</a:t>
                      </a:r>
                    </a:p>
                    <a:p>
                      <a:pPr marL="7048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(459)*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Естественнонаучная</a:t>
                      </a:r>
                    </a:p>
                    <a:p>
                      <a:pPr marL="69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(458)*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F0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Средние баллы 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>
                        <a:alpha val="349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03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500 и выше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0342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Выше средних по </a:t>
                      </a:r>
                      <a:r>
                        <a:rPr 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PISA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-2018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solidFill>
                      <a:srgbClr val="00B0F0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solidFill>
                      <a:srgbClr val="00B0F0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781">
                <a:tc>
                  <a:txBody>
                    <a:bodyPr/>
                    <a:lstStyle/>
                    <a:p>
                      <a:pPr marL="698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Ниже средних по </a:t>
                      </a:r>
                      <a:r>
                        <a:rPr 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PISA</a:t>
                      </a:r>
                      <a:r>
                        <a:rPr lang="ru-RU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-2018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286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2603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3175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1" marR="17139" marT="333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85" name="Rectangle 1"/>
          <p:cNvSpPr>
            <a:spLocks noChangeArrowheads="1"/>
          </p:cNvSpPr>
          <p:nvPr/>
        </p:nvSpPr>
        <p:spPr bwMode="auto">
          <a:xfrm>
            <a:off x="1304925" y="1400175"/>
            <a:ext cx="5735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ru-RU" b="1">
                <a:solidFill>
                  <a:srgbClr val="1F4E79"/>
                </a:solidFill>
                <a:latin typeface="Calibri" pitchFamily="34" charset="0"/>
              </a:rPr>
              <a:t>Результаты региональной оценки по модели PISA</a:t>
            </a:r>
            <a:endParaRPr lang="ru-RU" altLang="ru-RU">
              <a:solidFill>
                <a:srgbClr val="1F4E79"/>
              </a:solidFill>
              <a:latin typeface="Calibri" pitchFamily="34" charset="0"/>
            </a:endParaRPr>
          </a:p>
        </p:txBody>
      </p:sp>
      <p:pic>
        <p:nvPicPr>
          <p:cNvPr id="23" name="Picture 2" descr="Итоги первого этапа исследования качества образования по модели PIS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168" y="1396604"/>
            <a:ext cx="1424609" cy="10241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Группа 5"/>
          <p:cNvGrpSpPr>
            <a:grpSpLocks/>
          </p:cNvGrpSpPr>
          <p:nvPr/>
        </p:nvGrpSpPr>
        <p:grpSpPr bwMode="auto">
          <a:xfrm>
            <a:off x="0" y="1300163"/>
            <a:ext cx="9580563" cy="5430837"/>
            <a:chOff x="-1" y="-130631"/>
            <a:chExt cx="12773026" cy="7242625"/>
          </a:xfrm>
        </p:grpSpPr>
        <p:pic>
          <p:nvPicPr>
            <p:cNvPr id="11280" name="Рисунок 14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1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8" name="Скругленный прямоугольник 147"/>
            <p:cNvSpPr/>
            <p:nvPr/>
          </p:nvSpPr>
          <p:spPr>
            <a:xfrm rot="16200000">
              <a:off x="3135585" y="-2525445"/>
              <a:ext cx="7242625" cy="12032254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sp>
        <p:nvSpPr>
          <p:cNvPr id="13" name="Подзаголовок 2"/>
          <p:cNvSpPr txBox="1">
            <a:spLocks/>
          </p:cNvSpPr>
          <p:nvPr/>
        </p:nvSpPr>
        <p:spPr>
          <a:xfrm>
            <a:off x="92075" y="1501775"/>
            <a:ext cx="3290888" cy="454025"/>
          </a:xfrm>
          <a:prstGeom prst="rect">
            <a:avLst/>
          </a:prstGeom>
          <a:solidFill>
            <a:srgbClr val="77CAEF"/>
          </a:solid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10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857250"/>
            <a:ext cx="9144000" cy="5159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 число 10 ведущих стран мира </a:t>
            </a:r>
            <a:b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образования: обновление содержания образования </a:t>
            </a:r>
            <a:endParaRPr lang="ru-RU" sz="105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72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8347075" y="903288"/>
            <a:ext cx="4270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2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2075" y="1562100"/>
            <a:ext cx="3706813" cy="41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Читательская грамотность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2600" y="2163763"/>
            <a:ext cx="7932738" cy="47482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solidFill>
                  <a:srgbClr val="1F4E79"/>
                </a:solidFill>
                <a:latin typeface="Calibri" panose="020F0502020204030204" pitchFamily="34" charset="0"/>
              </a:rPr>
              <a:t>Исследование «</a:t>
            </a:r>
            <a:r>
              <a:rPr lang="en-US" sz="2000" b="1" dirty="0">
                <a:solidFill>
                  <a:srgbClr val="1F4E79"/>
                </a:solidFill>
                <a:latin typeface="Calibri" panose="020F0502020204030204" pitchFamily="34" charset="0"/>
              </a:rPr>
              <a:t>PISA</a:t>
            </a:r>
            <a:r>
              <a:rPr lang="ru-RU" sz="2000" b="1" dirty="0">
                <a:solidFill>
                  <a:srgbClr val="1F4E79"/>
                </a:solidFill>
                <a:latin typeface="Calibri" panose="020F0502020204030204" pitchFamily="34" charset="0"/>
              </a:rPr>
              <a:t> для школ» изучает три группы читательских умений: </a:t>
            </a:r>
          </a:p>
          <a:p>
            <a:pPr eaLnBrk="1" hangingPunct="1">
              <a:defRPr/>
            </a:pPr>
            <a:r>
              <a:rPr lang="ru-RU" sz="2000" b="1" dirty="0">
                <a:solidFill>
                  <a:srgbClr val="1F4E79"/>
                </a:solidFill>
                <a:latin typeface="Calibri" panose="020F0502020204030204" pitchFamily="34" charset="0"/>
              </a:rPr>
              <a:t>Поиск информации: </a:t>
            </a:r>
            <a:r>
              <a:rPr lang="ru-RU" sz="2000" dirty="0">
                <a:solidFill>
                  <a:srgbClr val="1F4E79"/>
                </a:solidFill>
                <a:latin typeface="Calibri" panose="020F0502020204030204" pitchFamily="34" charset="0"/>
              </a:rPr>
              <a:t>навигация в предоставленной информации для нахождения и извлечения одного или нескольких отдельных фрагментов информации, независимо от формата чтения (в печатном или цифровом виде); </a:t>
            </a:r>
          </a:p>
          <a:p>
            <a:pPr eaLnBrk="1" hangingPunct="1">
              <a:defRPr/>
            </a:pPr>
            <a:r>
              <a:rPr lang="ru-RU" sz="2000" b="1" dirty="0">
                <a:solidFill>
                  <a:srgbClr val="1F4E79"/>
                </a:solidFill>
                <a:latin typeface="Calibri" panose="020F0502020204030204" pitchFamily="34" charset="0"/>
              </a:rPr>
              <a:t>Понимание: </a:t>
            </a:r>
            <a:r>
              <a:rPr lang="ru-RU" sz="2000" dirty="0">
                <a:solidFill>
                  <a:srgbClr val="1F4E79"/>
                </a:solidFill>
                <a:latin typeface="Calibri" panose="020F0502020204030204" pitchFamily="34" charset="0"/>
              </a:rPr>
              <a:t>включает в себя обработку прочитанного с целью придания тексту внутреннего смысла, независимо от того, как он сформулирован; </a:t>
            </a:r>
          </a:p>
          <a:p>
            <a:pPr eaLnBrk="1" hangingPunct="1">
              <a:defRPr/>
            </a:pPr>
            <a:r>
              <a:rPr lang="ru-RU" sz="2000" b="1" dirty="0">
                <a:solidFill>
                  <a:srgbClr val="1F4E79"/>
                </a:solidFill>
                <a:latin typeface="Calibri" panose="020F0502020204030204" pitchFamily="34" charset="0"/>
              </a:rPr>
              <a:t>Осмысление и оценивание информации: </a:t>
            </a:r>
            <a:r>
              <a:rPr lang="ru-RU" sz="2000" dirty="0">
                <a:solidFill>
                  <a:srgbClr val="1F4E79"/>
                </a:solidFill>
                <a:latin typeface="Calibri" panose="020F0502020204030204" pitchFamily="34" charset="0"/>
              </a:rPr>
              <a:t>включает в себя использование знаний, представлений и взглядов, выходящих за рамки текста, с целью соотнесения информации, представленной в тексте, с собственным учебным и социально- бытовым опытом и системой ценностей. </a:t>
            </a:r>
          </a:p>
          <a:p>
            <a:pPr eaLnBrk="1" hangingPunct="1">
              <a:defRPr/>
            </a:pPr>
            <a:endParaRPr lang="en-US" sz="1500" b="1" dirty="0">
              <a:solidFill>
                <a:schemeClr val="accent1">
                  <a:lumMod val="50000"/>
                </a:schemeClr>
              </a:solidFill>
              <a:latin typeface="+mn-lt"/>
              <a:cs typeface="Arial" charset="0"/>
            </a:endParaRPr>
          </a:p>
          <a:p>
            <a:pPr eaLnBrk="1" hangingPunct="1">
              <a:defRPr/>
            </a:pPr>
            <a:r>
              <a:rPr lang="ru-RU" sz="75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Arial" charset="0"/>
              </a:rPr>
              <a:t>	</a:t>
            </a:r>
            <a:endParaRPr lang="en-US" sz="750" b="1" dirty="0">
              <a:solidFill>
                <a:schemeClr val="accent1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  <p:pic>
        <p:nvPicPr>
          <p:cNvPr id="11276" name="Рисунок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838" y="2865438"/>
            <a:ext cx="2333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Рисунок 1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1138" y="5024438"/>
            <a:ext cx="24606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Рисунок 1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1138" y="4054475"/>
            <a:ext cx="24606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Итоги первого этапа исследования качества образования по модели PIS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168" y="1396604"/>
            <a:ext cx="1424609" cy="10241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5"/>
          <p:cNvGrpSpPr>
            <a:grpSpLocks/>
          </p:cNvGrpSpPr>
          <p:nvPr/>
        </p:nvGrpSpPr>
        <p:grpSpPr bwMode="auto">
          <a:xfrm>
            <a:off x="0" y="1300163"/>
            <a:ext cx="9580563" cy="5430837"/>
            <a:chOff x="-1" y="-130631"/>
            <a:chExt cx="12773026" cy="7242625"/>
          </a:xfrm>
        </p:grpSpPr>
        <p:pic>
          <p:nvPicPr>
            <p:cNvPr id="13328" name="Рисунок 14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1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8" name="Скругленный прямоугольник 147"/>
            <p:cNvSpPr/>
            <p:nvPr/>
          </p:nvSpPr>
          <p:spPr>
            <a:xfrm rot="16200000">
              <a:off x="3135585" y="-2525445"/>
              <a:ext cx="7242625" cy="12032254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3315" name="Подзаголовок 2"/>
          <p:cNvSpPr txBox="1">
            <a:spLocks/>
          </p:cNvSpPr>
          <p:nvPr/>
        </p:nvSpPr>
        <p:spPr bwMode="auto">
          <a:xfrm>
            <a:off x="92075" y="1270000"/>
            <a:ext cx="3706813" cy="369888"/>
          </a:xfrm>
          <a:prstGeom prst="rect">
            <a:avLst/>
          </a:prstGeom>
          <a:solidFill>
            <a:srgbClr val="77CAE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z="2100" b="1">
              <a:solidFill>
                <a:srgbClr val="1F4E79"/>
              </a:solidFill>
              <a:latin typeface="Calibri" pitchFamily="34" charset="0"/>
            </a:endParaRPr>
          </a:p>
          <a:p>
            <a:pPr algn="ctr" eaLnBrk="1" hangingPunct="1"/>
            <a:endParaRPr lang="ru-RU" sz="210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39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857250"/>
            <a:ext cx="9144000" cy="3952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050" b="1" cap="all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 число 10 ведущих стран мира </a:t>
            </a:r>
            <a:br>
              <a:rPr lang="ru-RU" sz="1050" b="1" cap="all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cap="all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образования: обновление содержания образования </a:t>
            </a:r>
            <a:endParaRPr lang="ru-RU" sz="1050" b="1" cap="all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20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8347075" y="903288"/>
            <a:ext cx="4270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2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3322" name="Прямоугольник 6"/>
          <p:cNvSpPr>
            <a:spLocks noChangeArrowheads="1"/>
          </p:cNvSpPr>
          <p:nvPr/>
        </p:nvSpPr>
        <p:spPr bwMode="auto">
          <a:xfrm>
            <a:off x="92075" y="1216025"/>
            <a:ext cx="370681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100" b="1">
                <a:solidFill>
                  <a:srgbClr val="1F4E79"/>
                </a:solidFill>
                <a:latin typeface="Calibri" pitchFamily="34" charset="0"/>
              </a:rPr>
              <a:t>Математическая грамотность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7813" y="1835150"/>
            <a:ext cx="8866187" cy="50561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000" b="1" dirty="0">
                <a:solidFill>
                  <a:srgbClr val="1F4E79"/>
                </a:solidFill>
                <a:latin typeface="Calibri" panose="020F0502020204030204" pitchFamily="34" charset="0"/>
              </a:rPr>
              <a:t>Умение формулировать</a:t>
            </a:r>
            <a:r>
              <a:rPr lang="ru-RU" sz="2000" dirty="0">
                <a:solidFill>
                  <a:srgbClr val="1F4E79"/>
                </a:solidFill>
                <a:latin typeface="Calibri" panose="020F0502020204030204" pitchFamily="34" charset="0"/>
              </a:rPr>
              <a:t>: решение начинается с выделения задачи в представленном контексте. Учащемуся необходимо определить, какие именно математические знания имеют отношение к описываемой ситуации, сформулировать ситуацию математически в соответствии с заданными условиями, упростить ситуацию, применив возможные допущения. Превратить «задачу в контексте» в «математическую задачу»; </a:t>
            </a:r>
          </a:p>
          <a:p>
            <a:pPr eaLnBrk="1" hangingPunct="1">
              <a:defRPr/>
            </a:pPr>
            <a:r>
              <a:rPr lang="ru-RU" sz="2000" b="1" dirty="0">
                <a:solidFill>
                  <a:srgbClr val="1F4E79"/>
                </a:solidFill>
                <a:latin typeface="Calibri" panose="020F0502020204030204" pitchFamily="34" charset="0"/>
              </a:rPr>
              <a:t>Умение применять: </a:t>
            </a:r>
            <a:r>
              <a:rPr lang="ru-RU" sz="2000" dirty="0">
                <a:solidFill>
                  <a:srgbClr val="1F4E79"/>
                </a:solidFill>
                <a:latin typeface="Calibri" panose="020F0502020204030204" pitchFamily="34" charset="0"/>
              </a:rPr>
              <a:t>чтобы решить задачу с помощью математики необходимо использовать математические концепции, факты, процессы и методы рассуждения для получения «математических результатов». Этот этап может включать в себя математические манипуляции, трансформации и вычисления; </a:t>
            </a:r>
          </a:p>
          <a:p>
            <a:pPr eaLnBrk="1" hangingPunct="1">
              <a:defRPr/>
            </a:pPr>
            <a:r>
              <a:rPr lang="ru-RU" sz="2000" b="1" dirty="0">
                <a:solidFill>
                  <a:srgbClr val="1F4E79"/>
                </a:solidFill>
                <a:latin typeface="Calibri" panose="020F0502020204030204" pitchFamily="34" charset="0"/>
              </a:rPr>
              <a:t>Умение интерпретировать</a:t>
            </a:r>
            <a:r>
              <a:rPr lang="ru-RU" sz="2000" dirty="0">
                <a:solidFill>
                  <a:srgbClr val="1F4E79"/>
                </a:solidFill>
                <a:latin typeface="Calibri" panose="020F0502020204030204" pitchFamily="34" charset="0"/>
              </a:rPr>
              <a:t>: чтобы связать полученные математические результаты с контекстом задачи, их необходимо интерпретировать с точки зрения исходного условия. Таким образом, учащийся должен интерпретировать полученные математические результаты и их обоснованность в контексте задачи реального мира. </a:t>
            </a:r>
          </a:p>
          <a:p>
            <a:pPr eaLnBrk="1" hangingPunct="1">
              <a:defRPr/>
            </a:pPr>
            <a:endParaRPr lang="en-US" sz="1500" b="1" dirty="0">
              <a:solidFill>
                <a:srgbClr val="5B9BD5">
                  <a:lumMod val="50000"/>
                </a:srgbClr>
              </a:solidFill>
              <a:latin typeface="Calibri" panose="020F0502020204030204"/>
              <a:cs typeface="Arial" charset="0"/>
            </a:endParaRPr>
          </a:p>
          <a:p>
            <a:pPr eaLnBrk="1" hangingPunct="1">
              <a:defRPr/>
            </a:pPr>
            <a:r>
              <a:rPr lang="ru-RU" sz="750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cs typeface="Arial" charset="0"/>
              </a:rPr>
              <a:t>	</a:t>
            </a:r>
            <a:endParaRPr lang="en-US" sz="750" b="1" dirty="0">
              <a:solidFill>
                <a:srgbClr val="5B9BD5">
                  <a:lumMod val="50000"/>
                </a:srgbClr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13324" name="Рисунок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" y="1978025"/>
            <a:ext cx="2349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Рисунок 1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88" y="4948238"/>
            <a:ext cx="24606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Рисунок 1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50" y="3763963"/>
            <a:ext cx="24606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Итоги первого этапа исследования качества образования по модели PIS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110" y="739039"/>
            <a:ext cx="1424609" cy="10241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5"/>
          <p:cNvGrpSpPr>
            <a:grpSpLocks/>
          </p:cNvGrpSpPr>
          <p:nvPr/>
        </p:nvGrpSpPr>
        <p:grpSpPr bwMode="auto">
          <a:xfrm>
            <a:off x="0" y="1300163"/>
            <a:ext cx="9580563" cy="5430837"/>
            <a:chOff x="-1" y="-130631"/>
            <a:chExt cx="12773026" cy="7242625"/>
          </a:xfrm>
        </p:grpSpPr>
        <p:pic>
          <p:nvPicPr>
            <p:cNvPr id="15376" name="Рисунок 14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1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8" name="Скругленный прямоугольник 147"/>
            <p:cNvSpPr/>
            <p:nvPr/>
          </p:nvSpPr>
          <p:spPr>
            <a:xfrm rot="16200000">
              <a:off x="3135585" y="-2525445"/>
              <a:ext cx="7242625" cy="12032254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15363" name="Подзаголовок 2"/>
          <p:cNvSpPr txBox="1">
            <a:spLocks/>
          </p:cNvSpPr>
          <p:nvPr/>
        </p:nvSpPr>
        <p:spPr bwMode="auto">
          <a:xfrm>
            <a:off x="0" y="1298575"/>
            <a:ext cx="4732338" cy="498475"/>
          </a:xfrm>
          <a:prstGeom prst="rect">
            <a:avLst/>
          </a:prstGeom>
          <a:solidFill>
            <a:srgbClr val="77CAE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z="2100" b="1">
              <a:solidFill>
                <a:srgbClr val="1F4E79"/>
              </a:solidFill>
              <a:latin typeface="Calibri" pitchFamily="34" charset="0"/>
            </a:endParaRPr>
          </a:p>
          <a:p>
            <a:pPr algn="ctr" eaLnBrk="1" hangingPunct="1"/>
            <a:endParaRPr lang="ru-RU" sz="210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39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857250"/>
            <a:ext cx="9144000" cy="39528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050" b="1" cap="all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 число 10 ведущих стран мира </a:t>
            </a:r>
            <a:br>
              <a:rPr lang="ru-RU" sz="1050" b="1" cap="all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cap="all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образования: обновление содержания образования </a:t>
            </a:r>
            <a:endParaRPr lang="ru-RU" sz="1050" b="1" cap="all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8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8347075" y="903288"/>
            <a:ext cx="4270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Rectangle 2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370" name="Прямоугольник 6"/>
          <p:cNvSpPr>
            <a:spLocks noChangeArrowheads="1"/>
          </p:cNvSpPr>
          <p:nvPr/>
        </p:nvSpPr>
        <p:spPr bwMode="auto">
          <a:xfrm>
            <a:off x="92075" y="1316038"/>
            <a:ext cx="5732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 b="1">
                <a:solidFill>
                  <a:srgbClr val="1F4E79"/>
                </a:solidFill>
                <a:latin typeface="Calibri" pitchFamily="34" charset="0"/>
              </a:rPr>
              <a:t>Естественнонаучная грамотность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7813" y="1835150"/>
            <a:ext cx="8866187" cy="52403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1F4E79"/>
                </a:solidFill>
                <a:latin typeface="Calibri" panose="020F0502020204030204" pitchFamily="34" charset="0"/>
              </a:rPr>
              <a:t>Умение объяснять</a:t>
            </a:r>
            <a:r>
              <a:rPr lang="ru-RU" sz="2400" dirty="0">
                <a:solidFill>
                  <a:srgbClr val="1F4E79"/>
                </a:solidFill>
                <a:latin typeface="Calibri" panose="020F0502020204030204" pitchFamily="34" charset="0"/>
              </a:rPr>
              <a:t>: подразумевает способность распознавать, предлагать и анализировать научные объяснения целого ряда природных и технологических явлений; </a:t>
            </a:r>
          </a:p>
          <a:p>
            <a:pPr eaLnBrk="1" hangingPunct="1">
              <a:defRPr/>
            </a:pPr>
            <a:endParaRPr lang="ru-RU" sz="2400" b="1" dirty="0">
              <a:solidFill>
                <a:srgbClr val="1F4E79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ru-RU" sz="2400" b="1" dirty="0">
                <a:solidFill>
                  <a:srgbClr val="1F4E79"/>
                </a:solidFill>
                <a:latin typeface="Calibri" panose="020F0502020204030204" pitchFamily="34" charset="0"/>
              </a:rPr>
              <a:t>Умение оценивать и применять</a:t>
            </a:r>
            <a:r>
              <a:rPr lang="ru-RU" sz="2400" dirty="0">
                <a:solidFill>
                  <a:srgbClr val="1F4E79"/>
                </a:solidFill>
                <a:latin typeface="Calibri" panose="020F0502020204030204" pitchFamily="34" charset="0"/>
              </a:rPr>
              <a:t>: подразумевает умение описывать, планировать и оценивать научные исследования и предлагать пути решения задач с научной точки зрения; </a:t>
            </a:r>
          </a:p>
          <a:p>
            <a:pPr eaLnBrk="1" hangingPunct="1">
              <a:defRPr/>
            </a:pPr>
            <a:endParaRPr lang="ru-RU" sz="2400" b="1" dirty="0">
              <a:solidFill>
                <a:srgbClr val="1F4E79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ru-RU" sz="2400" b="1" dirty="0">
                <a:solidFill>
                  <a:srgbClr val="1F4E79"/>
                </a:solidFill>
                <a:latin typeface="Calibri" panose="020F0502020204030204" pitchFamily="34" charset="0"/>
              </a:rPr>
              <a:t>Умение интерпретировать с научной точки зрения</a:t>
            </a:r>
            <a:r>
              <a:rPr lang="ru-RU" sz="2400" dirty="0">
                <a:solidFill>
                  <a:srgbClr val="1F4E79"/>
                </a:solidFill>
                <a:latin typeface="Calibri" panose="020F0502020204030204" pitchFamily="34" charset="0"/>
              </a:rPr>
              <a:t>: подразумевает умение анализировать и оценивать данные, утверждения и аргументы, представленные в различных формах, и делать соответствующие научные выводы. </a:t>
            </a:r>
          </a:p>
          <a:p>
            <a:pPr eaLnBrk="1" hangingPunct="1">
              <a:defRPr/>
            </a:pPr>
            <a:endParaRPr lang="ru-RU" sz="2400" dirty="0">
              <a:solidFill>
                <a:srgbClr val="1F4E79"/>
              </a:solidFill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US" sz="1500" b="1" dirty="0">
              <a:solidFill>
                <a:srgbClr val="5B9BD5">
                  <a:lumMod val="50000"/>
                </a:srgbClr>
              </a:solidFill>
              <a:latin typeface="Calibri" panose="020F0502020204030204"/>
              <a:cs typeface="Arial" charset="0"/>
            </a:endParaRPr>
          </a:p>
          <a:p>
            <a:pPr eaLnBrk="1" hangingPunct="1">
              <a:defRPr/>
            </a:pPr>
            <a:r>
              <a:rPr lang="ru-RU" sz="750" b="1" dirty="0">
                <a:solidFill>
                  <a:srgbClr val="5B9BD5">
                    <a:lumMod val="50000"/>
                  </a:srgbClr>
                </a:solidFill>
                <a:latin typeface="Calibri" panose="020F0502020204030204"/>
                <a:cs typeface="Arial" charset="0"/>
              </a:rPr>
              <a:t>	</a:t>
            </a:r>
            <a:endParaRPr lang="en-US" sz="750" b="1" dirty="0">
              <a:solidFill>
                <a:srgbClr val="5B9BD5">
                  <a:lumMod val="50000"/>
                </a:srgbClr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15372" name="Рисунок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" y="1978025"/>
            <a:ext cx="2349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Рисунок 1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50" y="4895850"/>
            <a:ext cx="246063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Рисунок 1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3" y="3449638"/>
            <a:ext cx="2444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Итоги первого этапа исследования качества образования по модели PIS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110" y="837047"/>
            <a:ext cx="1424609" cy="10241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Группа 5"/>
          <p:cNvGrpSpPr>
            <a:grpSpLocks/>
          </p:cNvGrpSpPr>
          <p:nvPr/>
        </p:nvGrpSpPr>
        <p:grpSpPr bwMode="auto">
          <a:xfrm>
            <a:off x="-6350" y="857250"/>
            <a:ext cx="9580563" cy="6000750"/>
            <a:chOff x="-1" y="-130631"/>
            <a:chExt cx="12773026" cy="7242625"/>
          </a:xfrm>
        </p:grpSpPr>
        <p:pic>
          <p:nvPicPr>
            <p:cNvPr id="17423" name="Рисунок 146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" y="1"/>
              <a:ext cx="12191999" cy="6869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8" name="Скругленный прямоугольник 147"/>
            <p:cNvSpPr/>
            <p:nvPr/>
          </p:nvSpPr>
          <p:spPr>
            <a:xfrm rot="16200000">
              <a:off x="3135585" y="-2525446"/>
              <a:ext cx="7242625" cy="12032254"/>
            </a:xfrm>
            <a:prstGeom prst="roundRect">
              <a:avLst>
                <a:gd name="adj" fmla="val 3041"/>
              </a:avLst>
            </a:prstGeom>
            <a:gradFill>
              <a:gsLst>
                <a:gs pos="3333">
                  <a:schemeClr val="bg1">
                    <a:alpha val="0"/>
                  </a:schemeClr>
                </a:gs>
                <a:gs pos="34000">
                  <a:schemeClr val="bg1"/>
                </a:gs>
                <a:gs pos="72000">
                  <a:schemeClr val="bg1">
                    <a:alpha val="76000"/>
                    <a:lumMod val="15000"/>
                    <a:lumOff val="8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ru-RU"/>
            </a:p>
          </p:txBody>
        </p:sp>
      </p:grpSp>
      <p:sp>
        <p:nvSpPr>
          <p:cNvPr id="13" name="Подзаголовок 2"/>
          <p:cNvSpPr txBox="1">
            <a:spLocks/>
          </p:cNvSpPr>
          <p:nvPr/>
        </p:nvSpPr>
        <p:spPr>
          <a:xfrm>
            <a:off x="4100513" y="1476375"/>
            <a:ext cx="5043487" cy="687388"/>
          </a:xfrm>
          <a:prstGeom prst="rect">
            <a:avLst/>
          </a:prstGeom>
          <a:solidFill>
            <a:srgbClr val="77CAEF"/>
          </a:solidFill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1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Международные исследования качества подготовки обучающихся</a:t>
            </a:r>
            <a:endParaRPr lang="ru-RU" sz="21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9" name="Заголовок 1"/>
          <p:cNvSpPr>
            <a:spLocks noGrp="1"/>
          </p:cNvSpPr>
          <p:nvPr>
            <p:ph type="ctrTitle"/>
          </p:nvPr>
        </p:nvSpPr>
        <p:spPr>
          <a:xfrm>
            <a:off x="2709863" y="989013"/>
            <a:ext cx="6192837" cy="2000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Августовская конференция работников образования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0" y="857250"/>
            <a:ext cx="9144000" cy="5159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  <p:txBody>
          <a:bodyPr anchor="ctr"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itchFamily="34" charset="0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 число 10 ведущих стран мира </a:t>
            </a:r>
            <a:b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cap="all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качеству общего образования: обновление содержания образования </a:t>
            </a:r>
            <a:endParaRPr lang="ru-RU" sz="105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6" name="Picture 3" descr="C:\Users\Таня\Desktop\день ДОО ТО 18.03.2019\Рисунок2.png"/>
          <p:cNvPicPr>
            <a:picLocks noChangeAspect="1" noChangeArrowheads="1"/>
          </p:cNvPicPr>
          <p:nvPr/>
        </p:nvPicPr>
        <p:blipFill>
          <a:blip r:embed="rId4" cstate="print">
            <a:lum bright="100000"/>
          </a:blip>
          <a:srcRect/>
          <a:stretch>
            <a:fillRect/>
          </a:stretch>
        </p:blipFill>
        <p:spPr bwMode="auto">
          <a:xfrm>
            <a:off x="8347075" y="903288"/>
            <a:ext cx="427038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Rectangle 2"/>
          <p:cNvSpPr>
            <a:spLocks noChangeArrowheads="1"/>
          </p:cNvSpPr>
          <p:nvPr/>
        </p:nvSpPr>
        <p:spPr bwMode="auto">
          <a:xfrm>
            <a:off x="0" y="67310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17418" name="Прямоугольник 6"/>
          <p:cNvSpPr>
            <a:spLocks noChangeArrowheads="1"/>
          </p:cNvSpPr>
          <p:nvPr/>
        </p:nvSpPr>
        <p:spPr bwMode="auto">
          <a:xfrm>
            <a:off x="176213" y="1560513"/>
            <a:ext cx="3024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b="1">
                <a:solidFill>
                  <a:srgbClr val="1F4E79"/>
                </a:solidFill>
                <a:latin typeface="Calibri" pitchFamily="34" charset="0"/>
              </a:rPr>
              <a:t>Резильентные школы</a:t>
            </a:r>
          </a:p>
        </p:txBody>
      </p:sp>
      <p:sp>
        <p:nvSpPr>
          <p:cNvPr id="17419" name="Прямоугольник 8"/>
          <p:cNvSpPr>
            <a:spLocks noChangeArrowheads="1"/>
          </p:cNvSpPr>
          <p:nvPr/>
        </p:nvSpPr>
        <p:spPr bwMode="auto">
          <a:xfrm>
            <a:off x="325438" y="2163763"/>
            <a:ext cx="88185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 b="1">
                <a:solidFill>
                  <a:srgbClr val="1F4E79"/>
                </a:solidFill>
                <a:latin typeface="Calibri" pitchFamily="34" charset="0"/>
              </a:rPr>
              <a:t>Резильентными образовательными организациями являются те, что лучше справляются с негативными социально-экономическими факторами:</a:t>
            </a:r>
          </a:p>
          <a:p>
            <a:pPr eaLnBrk="1" hangingPunct="1"/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школы, в которых обучается не менее 30% учащихся, принадлежащих нижнему квартилю индекса социально-экономического и культурного статуса </a:t>
            </a:r>
            <a:r>
              <a:rPr lang="en-US" sz="2400">
                <a:solidFill>
                  <a:srgbClr val="1F4E79"/>
                </a:solidFill>
                <a:latin typeface="Calibri" pitchFamily="34" charset="0"/>
              </a:rPr>
              <a:t>ESCS</a:t>
            </a: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 (высокая концентрация потенциально неуспешных школьников), </a:t>
            </a:r>
          </a:p>
          <a:p>
            <a:pPr eaLnBrk="1" hangingPunct="1"/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и при этом не менее 10% учащихся проявляют резильентность: будучи представителями нижнего квартиля </a:t>
            </a:r>
            <a:r>
              <a:rPr lang="en-US" sz="2400">
                <a:solidFill>
                  <a:srgbClr val="1F4E79"/>
                </a:solidFill>
                <a:latin typeface="Calibri" pitchFamily="34" charset="0"/>
              </a:rPr>
              <a:t>ESCS</a:t>
            </a: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, достигают уровня 3 и выше по шкале </a:t>
            </a:r>
            <a:r>
              <a:rPr lang="en-US" sz="2400">
                <a:solidFill>
                  <a:srgbClr val="1F4E79"/>
                </a:solidFill>
                <a:latin typeface="Calibri" pitchFamily="34" charset="0"/>
              </a:rPr>
              <a:t>PISA</a:t>
            </a:r>
            <a:r>
              <a:rPr lang="ru-RU" sz="2400">
                <a:solidFill>
                  <a:srgbClr val="1F4E79"/>
                </a:solidFill>
                <a:latin typeface="Calibri" pitchFamily="34" charset="0"/>
              </a:rPr>
              <a:t> по всем трем исследуемым видам грамотности. </a:t>
            </a:r>
          </a:p>
          <a:p>
            <a:pPr eaLnBrk="1" hangingPunct="1"/>
            <a:endParaRPr lang="ru-RU" sz="2400">
              <a:solidFill>
                <a:srgbClr val="1F4E79"/>
              </a:solidFill>
              <a:latin typeface="Calibri" pitchFamily="34" charset="0"/>
            </a:endParaRPr>
          </a:p>
        </p:txBody>
      </p:sp>
      <p:pic>
        <p:nvPicPr>
          <p:cNvPr id="17420" name="Рисунок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313" y="4897438"/>
            <a:ext cx="24606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1" name="Рисунок 1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963" y="3468688"/>
            <a:ext cx="2444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 descr="Итоги первого этапа исследования качества образования по модели PIS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420" y="1459148"/>
            <a:ext cx="1055821" cy="759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1318</TotalTime>
  <Words>1524</Words>
  <Application>Microsoft Office PowerPoint</Application>
  <PresentationFormat>Экран (4:3)</PresentationFormat>
  <Paragraphs>246</Paragraphs>
  <Slides>15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PT Astra Serif</vt:lpstr>
      <vt:lpstr>Sylfaen</vt:lpstr>
      <vt:lpstr>Times New Roman</vt:lpstr>
      <vt:lpstr>Wingdings</vt:lpstr>
      <vt:lpstr>Тема Office</vt:lpstr>
      <vt:lpstr>Августовская конференция работников образования ЗАТО Северск</vt:lpstr>
      <vt:lpstr>Августовская конференция работников образования ЗАТО Северск </vt:lpstr>
      <vt:lpstr>Августовская конференция работников образования ЗАТО Северск </vt:lpstr>
      <vt:lpstr>Августовская конференция работников образования</vt:lpstr>
      <vt:lpstr>Августовская конференция работников образования</vt:lpstr>
      <vt:lpstr>Августовская конференция работников образования</vt:lpstr>
      <vt:lpstr>Августовская конференция работников образования</vt:lpstr>
      <vt:lpstr>Августовская конференция работников образования</vt:lpstr>
      <vt:lpstr>Августовская конференция работников образования</vt:lpstr>
      <vt:lpstr>Августовская конференция работников образования</vt:lpstr>
      <vt:lpstr>Августовская конференция работников образования</vt:lpstr>
      <vt:lpstr>Августовская конференция работников образования ЗАТО Северск </vt:lpstr>
      <vt:lpstr>Августовская конференция работников образования ЗАТО Северск </vt:lpstr>
      <vt:lpstr>Августовская конференция работников образования ЗАТО Северск </vt:lpstr>
      <vt:lpstr>Августовская конференция  работников образования ЗАТО Северск в 2020 году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Августовская конференция работников образования</dc:title>
  <dc:creator>Лариса</dc:creator>
  <cp:lastModifiedBy>students</cp:lastModifiedBy>
  <cp:revision>220</cp:revision>
  <dcterms:created xsi:type="dcterms:W3CDTF">2020-08-21T08:30:37Z</dcterms:created>
  <dcterms:modified xsi:type="dcterms:W3CDTF">2020-08-28T02:30:28Z</dcterms:modified>
</cp:coreProperties>
</file>